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mp4" ContentType="vide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42"/>
  </p:notesMasterIdLst>
  <p:sldIdLst>
    <p:sldId id="260" r:id="rId2"/>
    <p:sldId id="261" r:id="rId3"/>
    <p:sldId id="257" r:id="rId4"/>
    <p:sldId id="258" r:id="rId5"/>
    <p:sldId id="259" r:id="rId6"/>
    <p:sldId id="264" r:id="rId7"/>
    <p:sldId id="288" r:id="rId8"/>
    <p:sldId id="280" r:id="rId9"/>
    <p:sldId id="289" r:id="rId10"/>
    <p:sldId id="290" r:id="rId11"/>
    <p:sldId id="291" r:id="rId12"/>
    <p:sldId id="292" r:id="rId13"/>
    <p:sldId id="267" r:id="rId14"/>
    <p:sldId id="296" r:id="rId15"/>
    <p:sldId id="268" r:id="rId16"/>
    <p:sldId id="266" r:id="rId17"/>
    <p:sldId id="281" r:id="rId18"/>
    <p:sldId id="282" r:id="rId19"/>
    <p:sldId id="283" r:id="rId20"/>
    <p:sldId id="284" r:id="rId21"/>
    <p:sldId id="285" r:id="rId22"/>
    <p:sldId id="286" r:id="rId23"/>
    <p:sldId id="287" r:id="rId24"/>
    <p:sldId id="295" r:id="rId25"/>
    <p:sldId id="298" r:id="rId26"/>
    <p:sldId id="271" r:id="rId27"/>
    <p:sldId id="272" r:id="rId28"/>
    <p:sldId id="274" r:id="rId29"/>
    <p:sldId id="275" r:id="rId30"/>
    <p:sldId id="276" r:id="rId31"/>
    <p:sldId id="277" r:id="rId32"/>
    <p:sldId id="300" r:id="rId33"/>
    <p:sldId id="270" r:id="rId34"/>
    <p:sldId id="299" r:id="rId35"/>
    <p:sldId id="278" r:id="rId36"/>
    <p:sldId id="279" r:id="rId37"/>
    <p:sldId id="263" r:id="rId38"/>
    <p:sldId id="293" r:id="rId39"/>
    <p:sldId id="301" r:id="rId40"/>
    <p:sldId id="302" r:id="rId41"/>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54" autoAdjust="0"/>
    <p:restoredTop sz="87891" autoAdjust="0"/>
  </p:normalViewPr>
  <p:slideViewPr>
    <p:cSldViewPr snapToGrid="0" snapToObjects="1">
      <p:cViewPr varScale="1">
        <p:scale>
          <a:sx n="75" d="100"/>
          <a:sy n="75" d="100"/>
        </p:scale>
        <p:origin x="-1336"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CBA513-F225-104D-B8AE-2BA088D75EAB}" type="doc">
      <dgm:prSet loTypeId="urn:microsoft.com/office/officeart/2005/8/layout/cycle1" loCatId="cycle" qsTypeId="urn:microsoft.com/office/officeart/2005/8/quickstyle/simple4" qsCatId="simple" csTypeId="urn:microsoft.com/office/officeart/2005/8/colors/accent1_2" csCatId="accent1" phldr="1"/>
      <dgm:spPr/>
      <dgm:t>
        <a:bodyPr/>
        <a:lstStyle/>
        <a:p>
          <a:endParaRPr lang="en-US"/>
        </a:p>
      </dgm:t>
    </dgm:pt>
    <dgm:pt modelId="{257BFFC5-3F39-F34C-8701-E278839BEE7F}">
      <dgm:prSet phldrT="[Text]"/>
      <dgm:spPr/>
      <dgm:t>
        <a:bodyPr/>
        <a:lstStyle/>
        <a:p>
          <a:r>
            <a:rPr lang="en-US" b="1" dirty="0" smtClean="0">
              <a:solidFill>
                <a:schemeClr val="tx1"/>
              </a:solidFill>
            </a:rPr>
            <a:t>Searching/Locating</a:t>
          </a:r>
          <a:endParaRPr lang="en-US" b="1" dirty="0">
            <a:solidFill>
              <a:schemeClr val="tx1"/>
            </a:solidFill>
          </a:endParaRPr>
        </a:p>
      </dgm:t>
    </dgm:pt>
    <dgm:pt modelId="{A1920FDA-2F2F-724A-8DCD-3FD28ECF5ED0}" type="parTrans" cxnId="{FCE3341B-F6B7-E649-80FD-A94BFF863618}">
      <dgm:prSet/>
      <dgm:spPr/>
      <dgm:t>
        <a:bodyPr/>
        <a:lstStyle/>
        <a:p>
          <a:endParaRPr lang="en-US"/>
        </a:p>
      </dgm:t>
    </dgm:pt>
    <dgm:pt modelId="{42F15F5F-2996-1543-95D4-F3DCF689CF75}" type="sibTrans" cxnId="{FCE3341B-F6B7-E649-80FD-A94BFF863618}">
      <dgm:prSet/>
      <dgm:spPr/>
      <dgm:t>
        <a:bodyPr/>
        <a:lstStyle/>
        <a:p>
          <a:endParaRPr lang="en-US"/>
        </a:p>
      </dgm:t>
    </dgm:pt>
    <dgm:pt modelId="{8FE34EE0-C0AC-AC4D-B6E6-6B6649A787B1}">
      <dgm:prSet phldrT="[Text]"/>
      <dgm:spPr/>
      <dgm:t>
        <a:bodyPr/>
        <a:lstStyle/>
        <a:p>
          <a:r>
            <a:rPr lang="en-US" b="1" dirty="0" smtClean="0">
              <a:solidFill>
                <a:schemeClr val="tx1"/>
              </a:solidFill>
            </a:rPr>
            <a:t>Evaluating</a:t>
          </a:r>
          <a:endParaRPr lang="en-US" b="1" dirty="0">
            <a:solidFill>
              <a:schemeClr val="tx1"/>
            </a:solidFill>
          </a:endParaRPr>
        </a:p>
      </dgm:t>
    </dgm:pt>
    <dgm:pt modelId="{AE235209-3531-3D4C-AD71-0FB00F903048}" type="parTrans" cxnId="{7B209CBB-4755-1541-BB5F-6877FDAF593F}">
      <dgm:prSet/>
      <dgm:spPr/>
      <dgm:t>
        <a:bodyPr/>
        <a:lstStyle/>
        <a:p>
          <a:endParaRPr lang="en-US"/>
        </a:p>
      </dgm:t>
    </dgm:pt>
    <dgm:pt modelId="{5CC20FC2-FB7C-A248-AAEF-DCC60D54610D}" type="sibTrans" cxnId="{7B209CBB-4755-1541-BB5F-6877FDAF593F}">
      <dgm:prSet/>
      <dgm:spPr/>
      <dgm:t>
        <a:bodyPr/>
        <a:lstStyle/>
        <a:p>
          <a:endParaRPr lang="en-US"/>
        </a:p>
      </dgm:t>
    </dgm:pt>
    <dgm:pt modelId="{ED08068D-2AB1-DA43-BF41-380D9F790E8A}">
      <dgm:prSet phldrT="[Text]"/>
      <dgm:spPr/>
      <dgm:t>
        <a:bodyPr/>
        <a:lstStyle/>
        <a:p>
          <a:r>
            <a:rPr lang="en-US" b="1" dirty="0" smtClean="0">
              <a:solidFill>
                <a:schemeClr val="tx1"/>
              </a:solidFill>
            </a:rPr>
            <a:t>Synthesizing</a:t>
          </a:r>
          <a:endParaRPr lang="en-US" b="1" dirty="0">
            <a:solidFill>
              <a:schemeClr val="tx1"/>
            </a:solidFill>
          </a:endParaRPr>
        </a:p>
      </dgm:t>
    </dgm:pt>
    <dgm:pt modelId="{A33917E2-92DA-364A-BF95-D526DA966048}" type="parTrans" cxnId="{916D3144-9DCD-5647-9317-3562C30C8B1C}">
      <dgm:prSet/>
      <dgm:spPr/>
      <dgm:t>
        <a:bodyPr/>
        <a:lstStyle/>
        <a:p>
          <a:endParaRPr lang="en-US"/>
        </a:p>
      </dgm:t>
    </dgm:pt>
    <dgm:pt modelId="{301A254A-FE51-F54D-BF3B-44DB20591939}" type="sibTrans" cxnId="{916D3144-9DCD-5647-9317-3562C30C8B1C}">
      <dgm:prSet/>
      <dgm:spPr/>
      <dgm:t>
        <a:bodyPr/>
        <a:lstStyle/>
        <a:p>
          <a:endParaRPr lang="en-US"/>
        </a:p>
      </dgm:t>
    </dgm:pt>
    <dgm:pt modelId="{E0103986-A351-2441-B7E2-1B8D20F60E7E}">
      <dgm:prSet phldrT="[Text]"/>
      <dgm:spPr/>
      <dgm:t>
        <a:bodyPr/>
        <a:lstStyle/>
        <a:p>
          <a:r>
            <a:rPr lang="en-US" b="1" dirty="0" smtClean="0">
              <a:solidFill>
                <a:schemeClr val="tx1"/>
              </a:solidFill>
            </a:rPr>
            <a:t>Sharing</a:t>
          </a:r>
          <a:endParaRPr lang="en-US" b="1" dirty="0">
            <a:solidFill>
              <a:schemeClr val="tx1"/>
            </a:solidFill>
          </a:endParaRPr>
        </a:p>
      </dgm:t>
    </dgm:pt>
    <dgm:pt modelId="{A452832C-DED8-D740-A20F-B3FA2616FA7B}" type="parTrans" cxnId="{52BD423D-2247-B841-82D1-A31A2280EF63}">
      <dgm:prSet/>
      <dgm:spPr/>
      <dgm:t>
        <a:bodyPr/>
        <a:lstStyle/>
        <a:p>
          <a:endParaRPr lang="en-US"/>
        </a:p>
      </dgm:t>
    </dgm:pt>
    <dgm:pt modelId="{4A0FD8BF-7AF4-2143-8E33-ADAEEB76CB34}" type="sibTrans" cxnId="{52BD423D-2247-B841-82D1-A31A2280EF63}">
      <dgm:prSet/>
      <dgm:spPr/>
      <dgm:t>
        <a:bodyPr/>
        <a:lstStyle/>
        <a:p>
          <a:endParaRPr lang="en-US"/>
        </a:p>
      </dgm:t>
    </dgm:pt>
    <dgm:pt modelId="{A082B4C5-8C69-0B48-A0C4-FA0F17547C73}">
      <dgm:prSet phldrT="[Text]"/>
      <dgm:spPr/>
      <dgm:t>
        <a:bodyPr/>
        <a:lstStyle/>
        <a:p>
          <a:r>
            <a:rPr lang="en-US" b="1" dirty="0" smtClean="0">
              <a:solidFill>
                <a:schemeClr val="tx1"/>
              </a:solidFill>
            </a:rPr>
            <a:t>Questioning/Wondering</a:t>
          </a:r>
          <a:endParaRPr lang="en-US" b="1" dirty="0">
            <a:solidFill>
              <a:schemeClr val="tx1"/>
            </a:solidFill>
          </a:endParaRPr>
        </a:p>
      </dgm:t>
    </dgm:pt>
    <dgm:pt modelId="{4EA43C6A-7664-F649-AC56-3E624501B06C}" type="parTrans" cxnId="{D2350A0D-5270-1D45-896B-9539A9E04F53}">
      <dgm:prSet/>
      <dgm:spPr/>
      <dgm:t>
        <a:bodyPr/>
        <a:lstStyle/>
        <a:p>
          <a:endParaRPr lang="en-US"/>
        </a:p>
      </dgm:t>
    </dgm:pt>
    <dgm:pt modelId="{9FE2EF91-4769-C648-8773-88EE34252126}" type="sibTrans" cxnId="{D2350A0D-5270-1D45-896B-9539A9E04F53}">
      <dgm:prSet/>
      <dgm:spPr/>
      <dgm:t>
        <a:bodyPr/>
        <a:lstStyle/>
        <a:p>
          <a:endParaRPr lang="en-US"/>
        </a:p>
      </dgm:t>
    </dgm:pt>
    <dgm:pt modelId="{700A43FD-0BA0-A54F-82BE-B43235E2A3B0}" type="pres">
      <dgm:prSet presAssocID="{0CCBA513-F225-104D-B8AE-2BA088D75EAB}" presName="cycle" presStyleCnt="0">
        <dgm:presLayoutVars>
          <dgm:dir/>
          <dgm:resizeHandles val="exact"/>
        </dgm:presLayoutVars>
      </dgm:prSet>
      <dgm:spPr/>
      <dgm:t>
        <a:bodyPr/>
        <a:lstStyle/>
        <a:p>
          <a:endParaRPr lang="en-US"/>
        </a:p>
      </dgm:t>
    </dgm:pt>
    <dgm:pt modelId="{444D629B-5C9D-994D-9742-DB3299C27B28}" type="pres">
      <dgm:prSet presAssocID="{A082B4C5-8C69-0B48-A0C4-FA0F17547C73}" presName="dummy" presStyleCnt="0"/>
      <dgm:spPr/>
    </dgm:pt>
    <dgm:pt modelId="{62B38E85-000A-6840-AAFB-4054CCB1A23A}" type="pres">
      <dgm:prSet presAssocID="{A082B4C5-8C69-0B48-A0C4-FA0F17547C73}" presName="node" presStyleLbl="revTx" presStyleIdx="0" presStyleCnt="5">
        <dgm:presLayoutVars>
          <dgm:bulletEnabled val="1"/>
        </dgm:presLayoutVars>
      </dgm:prSet>
      <dgm:spPr/>
      <dgm:t>
        <a:bodyPr/>
        <a:lstStyle/>
        <a:p>
          <a:endParaRPr lang="en-US"/>
        </a:p>
      </dgm:t>
    </dgm:pt>
    <dgm:pt modelId="{1E1F2268-CB35-A849-886B-50B185598B3E}" type="pres">
      <dgm:prSet presAssocID="{9FE2EF91-4769-C648-8773-88EE34252126}" presName="sibTrans" presStyleLbl="node1" presStyleIdx="0" presStyleCnt="5"/>
      <dgm:spPr/>
      <dgm:t>
        <a:bodyPr/>
        <a:lstStyle/>
        <a:p>
          <a:endParaRPr lang="en-US"/>
        </a:p>
      </dgm:t>
    </dgm:pt>
    <dgm:pt modelId="{B92B4F49-7820-594F-9397-AD106B9D3D13}" type="pres">
      <dgm:prSet presAssocID="{257BFFC5-3F39-F34C-8701-E278839BEE7F}" presName="dummy" presStyleCnt="0"/>
      <dgm:spPr/>
    </dgm:pt>
    <dgm:pt modelId="{17F0B259-5987-4249-8CAD-67C979199776}" type="pres">
      <dgm:prSet presAssocID="{257BFFC5-3F39-F34C-8701-E278839BEE7F}" presName="node" presStyleLbl="revTx" presStyleIdx="1" presStyleCnt="5">
        <dgm:presLayoutVars>
          <dgm:bulletEnabled val="1"/>
        </dgm:presLayoutVars>
      </dgm:prSet>
      <dgm:spPr/>
      <dgm:t>
        <a:bodyPr/>
        <a:lstStyle/>
        <a:p>
          <a:endParaRPr lang="en-US"/>
        </a:p>
      </dgm:t>
    </dgm:pt>
    <dgm:pt modelId="{ACBD63DF-1FAD-BD4D-910B-5F8601F77CE1}" type="pres">
      <dgm:prSet presAssocID="{42F15F5F-2996-1543-95D4-F3DCF689CF75}" presName="sibTrans" presStyleLbl="node1" presStyleIdx="1" presStyleCnt="5"/>
      <dgm:spPr/>
      <dgm:t>
        <a:bodyPr/>
        <a:lstStyle/>
        <a:p>
          <a:endParaRPr lang="en-US"/>
        </a:p>
      </dgm:t>
    </dgm:pt>
    <dgm:pt modelId="{C32DA19A-EF84-3246-A32F-8E9F510CA8EF}" type="pres">
      <dgm:prSet presAssocID="{8FE34EE0-C0AC-AC4D-B6E6-6B6649A787B1}" presName="dummy" presStyleCnt="0"/>
      <dgm:spPr/>
    </dgm:pt>
    <dgm:pt modelId="{8F234845-5DB0-DC47-8272-9796C35FC3CA}" type="pres">
      <dgm:prSet presAssocID="{8FE34EE0-C0AC-AC4D-B6E6-6B6649A787B1}" presName="node" presStyleLbl="revTx" presStyleIdx="2" presStyleCnt="5">
        <dgm:presLayoutVars>
          <dgm:bulletEnabled val="1"/>
        </dgm:presLayoutVars>
      </dgm:prSet>
      <dgm:spPr/>
      <dgm:t>
        <a:bodyPr/>
        <a:lstStyle/>
        <a:p>
          <a:endParaRPr lang="en-US"/>
        </a:p>
      </dgm:t>
    </dgm:pt>
    <dgm:pt modelId="{53BD12C0-105F-D24B-83B1-8DA1CE0EB1A4}" type="pres">
      <dgm:prSet presAssocID="{5CC20FC2-FB7C-A248-AAEF-DCC60D54610D}" presName="sibTrans" presStyleLbl="node1" presStyleIdx="2" presStyleCnt="5"/>
      <dgm:spPr/>
      <dgm:t>
        <a:bodyPr/>
        <a:lstStyle/>
        <a:p>
          <a:endParaRPr lang="en-US"/>
        </a:p>
      </dgm:t>
    </dgm:pt>
    <dgm:pt modelId="{CB100CB9-9DD9-7647-B435-64F1AD032F49}" type="pres">
      <dgm:prSet presAssocID="{ED08068D-2AB1-DA43-BF41-380D9F790E8A}" presName="dummy" presStyleCnt="0"/>
      <dgm:spPr/>
    </dgm:pt>
    <dgm:pt modelId="{4AEBA601-7661-B540-BF9F-971D409F2739}" type="pres">
      <dgm:prSet presAssocID="{ED08068D-2AB1-DA43-BF41-380D9F790E8A}" presName="node" presStyleLbl="revTx" presStyleIdx="3" presStyleCnt="5">
        <dgm:presLayoutVars>
          <dgm:bulletEnabled val="1"/>
        </dgm:presLayoutVars>
      </dgm:prSet>
      <dgm:spPr/>
      <dgm:t>
        <a:bodyPr/>
        <a:lstStyle/>
        <a:p>
          <a:endParaRPr lang="en-US"/>
        </a:p>
      </dgm:t>
    </dgm:pt>
    <dgm:pt modelId="{B9EE5548-97EE-114D-BD2C-389150DEDDD8}" type="pres">
      <dgm:prSet presAssocID="{301A254A-FE51-F54D-BF3B-44DB20591939}" presName="sibTrans" presStyleLbl="node1" presStyleIdx="3" presStyleCnt="5"/>
      <dgm:spPr/>
      <dgm:t>
        <a:bodyPr/>
        <a:lstStyle/>
        <a:p>
          <a:endParaRPr lang="en-US"/>
        </a:p>
      </dgm:t>
    </dgm:pt>
    <dgm:pt modelId="{7BA6A4E4-DFAB-5744-94A8-F1016B2E8BBE}" type="pres">
      <dgm:prSet presAssocID="{E0103986-A351-2441-B7E2-1B8D20F60E7E}" presName="dummy" presStyleCnt="0"/>
      <dgm:spPr/>
    </dgm:pt>
    <dgm:pt modelId="{978978C4-D407-7747-9001-583A9A8E0413}" type="pres">
      <dgm:prSet presAssocID="{E0103986-A351-2441-B7E2-1B8D20F60E7E}" presName="node" presStyleLbl="revTx" presStyleIdx="4" presStyleCnt="5">
        <dgm:presLayoutVars>
          <dgm:bulletEnabled val="1"/>
        </dgm:presLayoutVars>
      </dgm:prSet>
      <dgm:spPr/>
      <dgm:t>
        <a:bodyPr/>
        <a:lstStyle/>
        <a:p>
          <a:endParaRPr lang="en-US"/>
        </a:p>
      </dgm:t>
    </dgm:pt>
    <dgm:pt modelId="{D6BB7C1D-4D19-744C-B3C6-489B8FD184AC}" type="pres">
      <dgm:prSet presAssocID="{4A0FD8BF-7AF4-2143-8E33-ADAEEB76CB34}" presName="sibTrans" presStyleLbl="node1" presStyleIdx="4" presStyleCnt="5"/>
      <dgm:spPr/>
      <dgm:t>
        <a:bodyPr/>
        <a:lstStyle/>
        <a:p>
          <a:endParaRPr lang="en-US"/>
        </a:p>
      </dgm:t>
    </dgm:pt>
  </dgm:ptLst>
  <dgm:cxnLst>
    <dgm:cxn modelId="{9191C16A-815C-4646-858A-35ACDECBC2E1}" type="presOf" srcId="{5CC20FC2-FB7C-A248-AAEF-DCC60D54610D}" destId="{53BD12C0-105F-D24B-83B1-8DA1CE0EB1A4}" srcOrd="0" destOrd="0" presId="urn:microsoft.com/office/officeart/2005/8/layout/cycle1"/>
    <dgm:cxn modelId="{6A07FA7B-9905-4042-86C2-24BC9042D7E1}" type="presOf" srcId="{ED08068D-2AB1-DA43-BF41-380D9F790E8A}" destId="{4AEBA601-7661-B540-BF9F-971D409F2739}" srcOrd="0" destOrd="0" presId="urn:microsoft.com/office/officeart/2005/8/layout/cycle1"/>
    <dgm:cxn modelId="{7B209CBB-4755-1541-BB5F-6877FDAF593F}" srcId="{0CCBA513-F225-104D-B8AE-2BA088D75EAB}" destId="{8FE34EE0-C0AC-AC4D-B6E6-6B6649A787B1}" srcOrd="2" destOrd="0" parTransId="{AE235209-3531-3D4C-AD71-0FB00F903048}" sibTransId="{5CC20FC2-FB7C-A248-AAEF-DCC60D54610D}"/>
    <dgm:cxn modelId="{C57CB5FA-B4DE-F849-96E8-93CB7F870DF1}" type="presOf" srcId="{4A0FD8BF-7AF4-2143-8E33-ADAEEB76CB34}" destId="{D6BB7C1D-4D19-744C-B3C6-489B8FD184AC}" srcOrd="0" destOrd="0" presId="urn:microsoft.com/office/officeart/2005/8/layout/cycle1"/>
    <dgm:cxn modelId="{59D5A980-E5D7-4A47-9765-F8A8E090B0F7}" type="presOf" srcId="{9FE2EF91-4769-C648-8773-88EE34252126}" destId="{1E1F2268-CB35-A849-886B-50B185598B3E}" srcOrd="0" destOrd="0" presId="urn:microsoft.com/office/officeart/2005/8/layout/cycle1"/>
    <dgm:cxn modelId="{C13ABA19-7203-8C41-B78A-A048C6CD67A3}" type="presOf" srcId="{E0103986-A351-2441-B7E2-1B8D20F60E7E}" destId="{978978C4-D407-7747-9001-583A9A8E0413}" srcOrd="0" destOrd="0" presId="urn:microsoft.com/office/officeart/2005/8/layout/cycle1"/>
    <dgm:cxn modelId="{FCE3341B-F6B7-E649-80FD-A94BFF863618}" srcId="{0CCBA513-F225-104D-B8AE-2BA088D75EAB}" destId="{257BFFC5-3F39-F34C-8701-E278839BEE7F}" srcOrd="1" destOrd="0" parTransId="{A1920FDA-2F2F-724A-8DCD-3FD28ECF5ED0}" sibTransId="{42F15F5F-2996-1543-95D4-F3DCF689CF75}"/>
    <dgm:cxn modelId="{3ED5F4C3-288F-3A4A-8638-256A30806A0E}" type="presOf" srcId="{A082B4C5-8C69-0B48-A0C4-FA0F17547C73}" destId="{62B38E85-000A-6840-AAFB-4054CCB1A23A}" srcOrd="0" destOrd="0" presId="urn:microsoft.com/office/officeart/2005/8/layout/cycle1"/>
    <dgm:cxn modelId="{916D3144-9DCD-5647-9317-3562C30C8B1C}" srcId="{0CCBA513-F225-104D-B8AE-2BA088D75EAB}" destId="{ED08068D-2AB1-DA43-BF41-380D9F790E8A}" srcOrd="3" destOrd="0" parTransId="{A33917E2-92DA-364A-BF95-D526DA966048}" sibTransId="{301A254A-FE51-F54D-BF3B-44DB20591939}"/>
    <dgm:cxn modelId="{D20FDE14-7F3E-4C46-8DA1-FCD246544A78}" type="presOf" srcId="{257BFFC5-3F39-F34C-8701-E278839BEE7F}" destId="{17F0B259-5987-4249-8CAD-67C979199776}" srcOrd="0" destOrd="0" presId="urn:microsoft.com/office/officeart/2005/8/layout/cycle1"/>
    <dgm:cxn modelId="{6EBC8F06-7CBF-6047-9E99-D0F153AD63BD}" type="presOf" srcId="{8FE34EE0-C0AC-AC4D-B6E6-6B6649A787B1}" destId="{8F234845-5DB0-DC47-8272-9796C35FC3CA}" srcOrd="0" destOrd="0" presId="urn:microsoft.com/office/officeart/2005/8/layout/cycle1"/>
    <dgm:cxn modelId="{4604DA0F-BEF0-B545-BB3D-4B326E8252D3}" type="presOf" srcId="{0CCBA513-F225-104D-B8AE-2BA088D75EAB}" destId="{700A43FD-0BA0-A54F-82BE-B43235E2A3B0}" srcOrd="0" destOrd="0" presId="urn:microsoft.com/office/officeart/2005/8/layout/cycle1"/>
    <dgm:cxn modelId="{52BD423D-2247-B841-82D1-A31A2280EF63}" srcId="{0CCBA513-F225-104D-B8AE-2BA088D75EAB}" destId="{E0103986-A351-2441-B7E2-1B8D20F60E7E}" srcOrd="4" destOrd="0" parTransId="{A452832C-DED8-D740-A20F-B3FA2616FA7B}" sibTransId="{4A0FD8BF-7AF4-2143-8E33-ADAEEB76CB34}"/>
    <dgm:cxn modelId="{D2350A0D-5270-1D45-896B-9539A9E04F53}" srcId="{0CCBA513-F225-104D-B8AE-2BA088D75EAB}" destId="{A082B4C5-8C69-0B48-A0C4-FA0F17547C73}" srcOrd="0" destOrd="0" parTransId="{4EA43C6A-7664-F649-AC56-3E624501B06C}" sibTransId="{9FE2EF91-4769-C648-8773-88EE34252126}"/>
    <dgm:cxn modelId="{F1D81036-3F42-6349-A429-C41C5629CD36}" type="presOf" srcId="{42F15F5F-2996-1543-95D4-F3DCF689CF75}" destId="{ACBD63DF-1FAD-BD4D-910B-5F8601F77CE1}" srcOrd="0" destOrd="0" presId="urn:microsoft.com/office/officeart/2005/8/layout/cycle1"/>
    <dgm:cxn modelId="{BEC8215B-9FD4-8C40-BB76-A0ABD38CBA98}" type="presOf" srcId="{301A254A-FE51-F54D-BF3B-44DB20591939}" destId="{B9EE5548-97EE-114D-BD2C-389150DEDDD8}" srcOrd="0" destOrd="0" presId="urn:microsoft.com/office/officeart/2005/8/layout/cycle1"/>
    <dgm:cxn modelId="{D2A73876-025C-DB45-94AF-502D175E0042}" type="presParOf" srcId="{700A43FD-0BA0-A54F-82BE-B43235E2A3B0}" destId="{444D629B-5C9D-994D-9742-DB3299C27B28}" srcOrd="0" destOrd="0" presId="urn:microsoft.com/office/officeart/2005/8/layout/cycle1"/>
    <dgm:cxn modelId="{942DC388-5619-2F4E-9A71-49F644DFF623}" type="presParOf" srcId="{700A43FD-0BA0-A54F-82BE-B43235E2A3B0}" destId="{62B38E85-000A-6840-AAFB-4054CCB1A23A}" srcOrd="1" destOrd="0" presId="urn:microsoft.com/office/officeart/2005/8/layout/cycle1"/>
    <dgm:cxn modelId="{D53C7B89-7CD1-504F-AF64-028832239C1E}" type="presParOf" srcId="{700A43FD-0BA0-A54F-82BE-B43235E2A3B0}" destId="{1E1F2268-CB35-A849-886B-50B185598B3E}" srcOrd="2" destOrd="0" presId="urn:microsoft.com/office/officeart/2005/8/layout/cycle1"/>
    <dgm:cxn modelId="{DBB2A177-8C01-5F44-97C1-F90E65381F10}" type="presParOf" srcId="{700A43FD-0BA0-A54F-82BE-B43235E2A3B0}" destId="{B92B4F49-7820-594F-9397-AD106B9D3D13}" srcOrd="3" destOrd="0" presId="urn:microsoft.com/office/officeart/2005/8/layout/cycle1"/>
    <dgm:cxn modelId="{DF0D687F-4048-D64E-8401-ED7009E789F3}" type="presParOf" srcId="{700A43FD-0BA0-A54F-82BE-B43235E2A3B0}" destId="{17F0B259-5987-4249-8CAD-67C979199776}" srcOrd="4" destOrd="0" presId="urn:microsoft.com/office/officeart/2005/8/layout/cycle1"/>
    <dgm:cxn modelId="{98851389-F1A0-794C-AA6E-27C2A65F567C}" type="presParOf" srcId="{700A43FD-0BA0-A54F-82BE-B43235E2A3B0}" destId="{ACBD63DF-1FAD-BD4D-910B-5F8601F77CE1}" srcOrd="5" destOrd="0" presId="urn:microsoft.com/office/officeart/2005/8/layout/cycle1"/>
    <dgm:cxn modelId="{01414958-A02C-6241-8B9B-DF39275189ED}" type="presParOf" srcId="{700A43FD-0BA0-A54F-82BE-B43235E2A3B0}" destId="{C32DA19A-EF84-3246-A32F-8E9F510CA8EF}" srcOrd="6" destOrd="0" presId="urn:microsoft.com/office/officeart/2005/8/layout/cycle1"/>
    <dgm:cxn modelId="{E17F79A3-4D90-5041-94EF-10A74297CDE0}" type="presParOf" srcId="{700A43FD-0BA0-A54F-82BE-B43235E2A3B0}" destId="{8F234845-5DB0-DC47-8272-9796C35FC3CA}" srcOrd="7" destOrd="0" presId="urn:microsoft.com/office/officeart/2005/8/layout/cycle1"/>
    <dgm:cxn modelId="{2FA9539C-E920-114B-AF3C-2E02AE905A11}" type="presParOf" srcId="{700A43FD-0BA0-A54F-82BE-B43235E2A3B0}" destId="{53BD12C0-105F-D24B-83B1-8DA1CE0EB1A4}" srcOrd="8" destOrd="0" presId="urn:microsoft.com/office/officeart/2005/8/layout/cycle1"/>
    <dgm:cxn modelId="{27595C49-6FE2-9A40-BD80-0475D8F1C2ED}" type="presParOf" srcId="{700A43FD-0BA0-A54F-82BE-B43235E2A3B0}" destId="{CB100CB9-9DD9-7647-B435-64F1AD032F49}" srcOrd="9" destOrd="0" presId="urn:microsoft.com/office/officeart/2005/8/layout/cycle1"/>
    <dgm:cxn modelId="{8F8C08BF-A526-C54D-A82C-0F9C5ACCEF5B}" type="presParOf" srcId="{700A43FD-0BA0-A54F-82BE-B43235E2A3B0}" destId="{4AEBA601-7661-B540-BF9F-971D409F2739}" srcOrd="10" destOrd="0" presId="urn:microsoft.com/office/officeart/2005/8/layout/cycle1"/>
    <dgm:cxn modelId="{7E4A3FFC-71A4-6A42-A3A1-404558ADF8CD}" type="presParOf" srcId="{700A43FD-0BA0-A54F-82BE-B43235E2A3B0}" destId="{B9EE5548-97EE-114D-BD2C-389150DEDDD8}" srcOrd="11" destOrd="0" presId="urn:microsoft.com/office/officeart/2005/8/layout/cycle1"/>
    <dgm:cxn modelId="{E32B2027-560F-104D-B69E-FFDF6DA90AF9}" type="presParOf" srcId="{700A43FD-0BA0-A54F-82BE-B43235E2A3B0}" destId="{7BA6A4E4-DFAB-5744-94A8-F1016B2E8BBE}" srcOrd="12" destOrd="0" presId="urn:microsoft.com/office/officeart/2005/8/layout/cycle1"/>
    <dgm:cxn modelId="{06EF9230-293F-DA47-AB53-F00EDEEBB0B6}" type="presParOf" srcId="{700A43FD-0BA0-A54F-82BE-B43235E2A3B0}" destId="{978978C4-D407-7747-9001-583A9A8E0413}" srcOrd="13" destOrd="0" presId="urn:microsoft.com/office/officeart/2005/8/layout/cycle1"/>
    <dgm:cxn modelId="{E5B9C44A-55D8-E94D-9182-D6B0A130B2FF}" type="presParOf" srcId="{700A43FD-0BA0-A54F-82BE-B43235E2A3B0}" destId="{D6BB7C1D-4D19-744C-B3C6-489B8FD184AC}" srcOrd="14" destOrd="0" presId="urn:microsoft.com/office/officeart/2005/8/layout/cycle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B38E85-000A-6840-AAFB-4054CCB1A23A}">
      <dsp:nvSpPr>
        <dsp:cNvPr id="0" name=""/>
        <dsp:cNvSpPr/>
      </dsp:nvSpPr>
      <dsp:spPr>
        <a:xfrm>
          <a:off x="3466654" y="30819"/>
          <a:ext cx="1072549" cy="1072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tx1"/>
              </a:solidFill>
            </a:rPr>
            <a:t>Questioning/Wondering</a:t>
          </a:r>
          <a:endParaRPr lang="en-US" sz="1300" b="1" kern="1200" dirty="0">
            <a:solidFill>
              <a:schemeClr val="tx1"/>
            </a:solidFill>
          </a:endParaRPr>
        </a:p>
      </dsp:txBody>
      <dsp:txXfrm>
        <a:off x="3466654" y="30819"/>
        <a:ext cx="1072549" cy="1072549"/>
      </dsp:txXfrm>
    </dsp:sp>
    <dsp:sp modelId="{1E1F2268-CB35-A849-886B-50B185598B3E}">
      <dsp:nvSpPr>
        <dsp:cNvPr id="0" name=""/>
        <dsp:cNvSpPr/>
      </dsp:nvSpPr>
      <dsp:spPr>
        <a:xfrm>
          <a:off x="938541" y="-820"/>
          <a:ext cx="4027705" cy="4027705"/>
        </a:xfrm>
        <a:prstGeom prst="circularArrow">
          <a:avLst>
            <a:gd name="adj1" fmla="val 5193"/>
            <a:gd name="adj2" fmla="val 335371"/>
            <a:gd name="adj3" fmla="val 21295451"/>
            <a:gd name="adj4" fmla="val 19764303"/>
            <a:gd name="adj5" fmla="val 6058"/>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7F0B259-5987-4249-8CAD-67C979199776}">
      <dsp:nvSpPr>
        <dsp:cNvPr id="0" name=""/>
        <dsp:cNvSpPr/>
      </dsp:nvSpPr>
      <dsp:spPr>
        <a:xfrm>
          <a:off x="4115920" y="2029055"/>
          <a:ext cx="1072549" cy="1072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tx1"/>
              </a:solidFill>
            </a:rPr>
            <a:t>Searching/Locating</a:t>
          </a:r>
          <a:endParaRPr lang="en-US" sz="1300" b="1" kern="1200" dirty="0">
            <a:solidFill>
              <a:schemeClr val="tx1"/>
            </a:solidFill>
          </a:endParaRPr>
        </a:p>
      </dsp:txBody>
      <dsp:txXfrm>
        <a:off x="4115920" y="2029055"/>
        <a:ext cx="1072549" cy="1072549"/>
      </dsp:txXfrm>
    </dsp:sp>
    <dsp:sp modelId="{ACBD63DF-1FAD-BD4D-910B-5F8601F77CE1}">
      <dsp:nvSpPr>
        <dsp:cNvPr id="0" name=""/>
        <dsp:cNvSpPr/>
      </dsp:nvSpPr>
      <dsp:spPr>
        <a:xfrm>
          <a:off x="938541" y="-820"/>
          <a:ext cx="4027705" cy="4027705"/>
        </a:xfrm>
        <a:prstGeom prst="circularArrow">
          <a:avLst>
            <a:gd name="adj1" fmla="val 5193"/>
            <a:gd name="adj2" fmla="val 335371"/>
            <a:gd name="adj3" fmla="val 4016988"/>
            <a:gd name="adj4" fmla="val 2251330"/>
            <a:gd name="adj5" fmla="val 6058"/>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F234845-5DB0-DC47-8272-9796C35FC3CA}">
      <dsp:nvSpPr>
        <dsp:cNvPr id="0" name=""/>
        <dsp:cNvSpPr/>
      </dsp:nvSpPr>
      <dsp:spPr>
        <a:xfrm>
          <a:off x="2416119" y="3264033"/>
          <a:ext cx="1072549" cy="1072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tx1"/>
              </a:solidFill>
            </a:rPr>
            <a:t>Evaluating</a:t>
          </a:r>
          <a:endParaRPr lang="en-US" sz="1300" b="1" kern="1200" dirty="0">
            <a:solidFill>
              <a:schemeClr val="tx1"/>
            </a:solidFill>
          </a:endParaRPr>
        </a:p>
      </dsp:txBody>
      <dsp:txXfrm>
        <a:off x="2416119" y="3264033"/>
        <a:ext cx="1072549" cy="1072549"/>
      </dsp:txXfrm>
    </dsp:sp>
    <dsp:sp modelId="{53BD12C0-105F-D24B-83B1-8DA1CE0EB1A4}">
      <dsp:nvSpPr>
        <dsp:cNvPr id="0" name=""/>
        <dsp:cNvSpPr/>
      </dsp:nvSpPr>
      <dsp:spPr>
        <a:xfrm>
          <a:off x="938541" y="-820"/>
          <a:ext cx="4027705" cy="4027705"/>
        </a:xfrm>
        <a:prstGeom prst="circularArrow">
          <a:avLst>
            <a:gd name="adj1" fmla="val 5193"/>
            <a:gd name="adj2" fmla="val 335371"/>
            <a:gd name="adj3" fmla="val 8213299"/>
            <a:gd name="adj4" fmla="val 6447641"/>
            <a:gd name="adj5" fmla="val 6058"/>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AEBA601-7661-B540-BF9F-971D409F2739}">
      <dsp:nvSpPr>
        <dsp:cNvPr id="0" name=""/>
        <dsp:cNvSpPr/>
      </dsp:nvSpPr>
      <dsp:spPr>
        <a:xfrm>
          <a:off x="716318" y="2029055"/>
          <a:ext cx="1072549" cy="1072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tx1"/>
              </a:solidFill>
            </a:rPr>
            <a:t>Synthesizing</a:t>
          </a:r>
          <a:endParaRPr lang="en-US" sz="1300" b="1" kern="1200" dirty="0">
            <a:solidFill>
              <a:schemeClr val="tx1"/>
            </a:solidFill>
          </a:endParaRPr>
        </a:p>
      </dsp:txBody>
      <dsp:txXfrm>
        <a:off x="716318" y="2029055"/>
        <a:ext cx="1072549" cy="1072549"/>
      </dsp:txXfrm>
    </dsp:sp>
    <dsp:sp modelId="{B9EE5548-97EE-114D-BD2C-389150DEDDD8}">
      <dsp:nvSpPr>
        <dsp:cNvPr id="0" name=""/>
        <dsp:cNvSpPr/>
      </dsp:nvSpPr>
      <dsp:spPr>
        <a:xfrm>
          <a:off x="938541" y="-820"/>
          <a:ext cx="4027705" cy="4027705"/>
        </a:xfrm>
        <a:prstGeom prst="circularArrow">
          <a:avLst>
            <a:gd name="adj1" fmla="val 5193"/>
            <a:gd name="adj2" fmla="val 335371"/>
            <a:gd name="adj3" fmla="val 12300327"/>
            <a:gd name="adj4" fmla="val 10769178"/>
            <a:gd name="adj5" fmla="val 6058"/>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78978C4-D407-7747-9001-583A9A8E0413}">
      <dsp:nvSpPr>
        <dsp:cNvPr id="0" name=""/>
        <dsp:cNvSpPr/>
      </dsp:nvSpPr>
      <dsp:spPr>
        <a:xfrm>
          <a:off x="1365584" y="30819"/>
          <a:ext cx="1072549" cy="1072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tx1"/>
              </a:solidFill>
            </a:rPr>
            <a:t>Sharing</a:t>
          </a:r>
          <a:endParaRPr lang="en-US" sz="1300" b="1" kern="1200" dirty="0">
            <a:solidFill>
              <a:schemeClr val="tx1"/>
            </a:solidFill>
          </a:endParaRPr>
        </a:p>
      </dsp:txBody>
      <dsp:txXfrm>
        <a:off x="1365584" y="30819"/>
        <a:ext cx="1072549" cy="1072549"/>
      </dsp:txXfrm>
    </dsp:sp>
    <dsp:sp modelId="{D6BB7C1D-4D19-744C-B3C6-489B8FD184AC}">
      <dsp:nvSpPr>
        <dsp:cNvPr id="0" name=""/>
        <dsp:cNvSpPr/>
      </dsp:nvSpPr>
      <dsp:spPr>
        <a:xfrm>
          <a:off x="938541" y="-820"/>
          <a:ext cx="4027705" cy="4027705"/>
        </a:xfrm>
        <a:prstGeom prst="circularArrow">
          <a:avLst>
            <a:gd name="adj1" fmla="val 5193"/>
            <a:gd name="adj2" fmla="val 335371"/>
            <a:gd name="adj3" fmla="val 16867969"/>
            <a:gd name="adj4" fmla="val 15196660"/>
            <a:gd name="adj5" fmla="val 6058"/>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3146916074"/>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
        <p:cNvGrpSpPr/>
        <p:nvPr/>
      </p:nvGrpSpPr>
      <p:grpSpPr>
        <a:xfrm>
          <a:off x="0" y="0"/>
          <a:ext cx="0" cy="0"/>
          <a:chOff x="0" y="0"/>
          <a:chExt cx="0" cy="0"/>
        </a:xfrm>
      </p:grpSpPr>
      <p:sp>
        <p:nvSpPr>
          <p:cNvPr id="33" name="Shape 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 name="Shape 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buNone/>
            </a:pPr>
            <a:r>
              <a:rPr lang="en-CA" dirty="0" smtClean="0"/>
              <a:t>This is a</a:t>
            </a:r>
            <a:r>
              <a:rPr lang="en-CA" baseline="0" dirty="0" smtClean="0"/>
              <a:t> very simple question</a:t>
            </a:r>
            <a:endParaRPr lang="e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xfrm>
            <a:off x="3884613" y="8685213"/>
            <a:ext cx="2971800" cy="457200"/>
          </a:xfrm>
          <a:prstGeom prst="rect">
            <a:avLst/>
          </a:prstGeom>
          <a:noFill/>
        </p:spPr>
        <p:txBody>
          <a:bodyPr/>
          <a:lstStyle/>
          <a:p>
            <a:fld id="{9B043F1E-7B4D-1843-99FD-68DA2697008D}" type="slidenum">
              <a:rPr lang="en-US">
                <a:latin typeface="Arial" charset="0"/>
                <a:ea typeface="ＭＳ Ｐゴシック" charset="-128"/>
                <a:cs typeface="ＭＳ Ｐゴシック" charset="-128"/>
              </a:rPr>
              <a:pPr/>
              <a:t>22</a:t>
            </a:fld>
            <a:endParaRPr lang="en-US">
              <a:latin typeface="Arial" charset="0"/>
              <a:ea typeface="ＭＳ Ｐゴシック" charset="-128"/>
              <a:cs typeface="ＭＳ Ｐゴシック" charset="-128"/>
            </a:endParaRPr>
          </a:p>
        </p:txBody>
      </p:sp>
      <p:sp>
        <p:nvSpPr>
          <p:cNvPr id="3174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ED23E06D-D4A1-9648-96D6-9150CEB142C8}" type="slidenum">
              <a:rPr lang="en-US" sz="1200">
                <a:latin typeface="Times" charset="0"/>
              </a:rPr>
              <a:pPr algn="r"/>
              <a:t>22</a:t>
            </a:fld>
            <a:endParaRPr lang="en-US" sz="1200">
              <a:latin typeface="Times" charset="0"/>
            </a:endParaRPr>
          </a:p>
        </p:txBody>
      </p:sp>
      <p:sp>
        <p:nvSpPr>
          <p:cNvPr id="31748" name="Rectangle 2"/>
          <p:cNvSpPr>
            <a:spLocks noGrp="1" noRot="1" noChangeAspect="1" noChangeArrowheads="1"/>
          </p:cNvSpPr>
          <p:nvPr>
            <p:ph type="sldImg"/>
          </p:nvPr>
        </p:nvSpPr>
        <p:spPr>
          <a:xfrm>
            <a:off x="1143000" y="685800"/>
            <a:ext cx="4572000" cy="3429000"/>
          </a:xfrm>
          <a:solidFill>
            <a:srgbClr val="FFFFFF"/>
          </a:solidFill>
          <a:ln/>
        </p:spPr>
      </p:sp>
      <p:sp>
        <p:nvSpPr>
          <p:cNvPr id="3174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Arial" charset="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xfrm>
            <a:off x="3884613" y="8685213"/>
            <a:ext cx="2971800" cy="457200"/>
          </a:xfrm>
          <a:prstGeom prst="rect">
            <a:avLst/>
          </a:prstGeom>
          <a:noFill/>
        </p:spPr>
        <p:txBody>
          <a:bodyPr/>
          <a:lstStyle/>
          <a:p>
            <a:fld id="{257BE824-52A2-1843-918D-7F1788F685F6}" type="slidenum">
              <a:rPr lang="en-US">
                <a:latin typeface="Arial" charset="0"/>
                <a:ea typeface="ＭＳ Ｐゴシック" charset="-128"/>
                <a:cs typeface="ＭＳ Ｐゴシック" charset="-128"/>
              </a:rPr>
              <a:pPr/>
              <a:t>23</a:t>
            </a:fld>
            <a:endParaRPr lang="en-US">
              <a:latin typeface="Arial" charset="0"/>
              <a:ea typeface="ＭＳ Ｐゴシック" charset="-128"/>
              <a:cs typeface="ＭＳ Ｐゴシック" charset="-128"/>
            </a:endParaRPr>
          </a:p>
        </p:txBody>
      </p:sp>
      <p:sp>
        <p:nvSpPr>
          <p:cNvPr id="33795"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89DB10DB-CD37-E740-B4BC-61E001B9A047}" type="slidenum">
              <a:rPr lang="en-US" sz="1200">
                <a:latin typeface="Times" charset="0"/>
              </a:rPr>
              <a:pPr algn="r"/>
              <a:t>23</a:t>
            </a:fld>
            <a:endParaRPr lang="en-US" sz="1200">
              <a:latin typeface="Times" charset="0"/>
            </a:endParaRPr>
          </a:p>
        </p:txBody>
      </p:sp>
      <p:sp>
        <p:nvSpPr>
          <p:cNvPr id="33796" name="Rectangle 2"/>
          <p:cNvSpPr>
            <a:spLocks noGrp="1" noRot="1" noChangeAspect="1" noChangeArrowheads="1"/>
          </p:cNvSpPr>
          <p:nvPr>
            <p:ph type="sldImg"/>
          </p:nvPr>
        </p:nvSpPr>
        <p:spPr>
          <a:xfrm>
            <a:off x="1143000" y="685800"/>
            <a:ext cx="4572000" cy="3429000"/>
          </a:xfrm>
          <a:solidFill>
            <a:srgbClr val="FFFFFF"/>
          </a:solidFill>
          <a:ln/>
        </p:spPr>
      </p:sp>
      <p:sp>
        <p:nvSpPr>
          <p:cNvPr id="33797"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smtClean="0">
                <a:latin typeface="Arial" charset="0"/>
                <a:ea typeface="ＭＳ Ｐゴシック" charset="-128"/>
                <a:cs typeface="ＭＳ Ｐゴシック" charset="-128"/>
              </a:rPr>
              <a:t>Simplistic version – and then my slides that come after –</a:t>
            </a:r>
            <a:r>
              <a:rPr lang="en-US" baseline="0" dirty="0" smtClean="0">
                <a:latin typeface="Arial" charset="0"/>
                <a:ea typeface="ＭＳ Ｐゴシック" charset="-128"/>
                <a:cs typeface="ＭＳ Ｐゴシック" charset="-128"/>
              </a:rPr>
              <a:t> construct a slide or two that shows how more skilled communicators construct/represent/communicate ideas – examples of what that looks like so it’s not so abstract. – persuasive arguments – show student constructions of </a:t>
            </a:r>
            <a:r>
              <a:rPr lang="en-US" baseline="0" dirty="0" err="1" smtClean="0">
                <a:latin typeface="Arial" charset="0"/>
                <a:ea typeface="ＭＳ Ｐゴシック" charset="-128"/>
                <a:cs typeface="ＭＳ Ｐゴシック" charset="-128"/>
              </a:rPr>
              <a:t>mutli</a:t>
            </a:r>
            <a:r>
              <a:rPr lang="en-US" baseline="0" dirty="0" smtClean="0">
                <a:latin typeface="Arial" charset="0"/>
                <a:ea typeface="ＭＳ Ｐゴシック" charset="-128"/>
                <a:cs typeface="ＭＳ Ｐゴシック" charset="-128"/>
              </a:rPr>
              <a:t>-media? </a:t>
            </a:r>
            <a:endParaRPr lang="en-US" dirty="0">
              <a:latin typeface="Arial" charset="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xfrm>
            <a:off x="3884613" y="8685213"/>
            <a:ext cx="2971800" cy="457200"/>
          </a:xfrm>
          <a:prstGeom prst="rect">
            <a:avLst/>
          </a:prstGeom>
          <a:noFill/>
        </p:spPr>
        <p:txBody>
          <a:bodyPr/>
          <a:lstStyle/>
          <a:p>
            <a:fld id="{257BE824-52A2-1843-918D-7F1788F685F6}" type="slidenum">
              <a:rPr lang="en-US">
                <a:latin typeface="Arial" charset="0"/>
                <a:ea typeface="ＭＳ Ｐゴシック" charset="-128"/>
                <a:cs typeface="ＭＳ Ｐゴシック" charset="-128"/>
              </a:rPr>
              <a:pPr/>
              <a:t>24</a:t>
            </a:fld>
            <a:endParaRPr lang="en-US">
              <a:latin typeface="Arial" charset="0"/>
              <a:ea typeface="ＭＳ Ｐゴシック" charset="-128"/>
              <a:cs typeface="ＭＳ Ｐゴシック" charset="-128"/>
            </a:endParaRPr>
          </a:p>
        </p:txBody>
      </p:sp>
      <p:sp>
        <p:nvSpPr>
          <p:cNvPr id="33795"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89DB10DB-CD37-E740-B4BC-61E001B9A047}" type="slidenum">
              <a:rPr lang="en-US" sz="1200">
                <a:latin typeface="Times" charset="0"/>
              </a:rPr>
              <a:pPr algn="r"/>
              <a:t>24</a:t>
            </a:fld>
            <a:endParaRPr lang="en-US" sz="1200">
              <a:latin typeface="Times" charset="0"/>
            </a:endParaRPr>
          </a:p>
        </p:txBody>
      </p:sp>
      <p:sp>
        <p:nvSpPr>
          <p:cNvPr id="33796" name="Rectangle 2"/>
          <p:cNvSpPr>
            <a:spLocks noGrp="1" noRot="1" noChangeAspect="1" noChangeArrowheads="1"/>
          </p:cNvSpPr>
          <p:nvPr>
            <p:ph type="sldImg"/>
          </p:nvPr>
        </p:nvSpPr>
        <p:spPr>
          <a:xfrm>
            <a:off x="1143000" y="685800"/>
            <a:ext cx="4572000" cy="3429000"/>
          </a:xfrm>
          <a:solidFill>
            <a:srgbClr val="FFFFFF"/>
          </a:solidFill>
          <a:ln/>
        </p:spPr>
      </p:sp>
      <p:sp>
        <p:nvSpPr>
          <p:cNvPr id="33797"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smtClean="0">
                <a:latin typeface="Arial" charset="0"/>
                <a:ea typeface="ＭＳ Ｐゴシック" charset="-128"/>
                <a:cs typeface="ＭＳ Ｐゴシック" charset="-128"/>
              </a:rPr>
              <a:t>These</a:t>
            </a:r>
            <a:r>
              <a:rPr lang="en-US" baseline="0" dirty="0" smtClean="0">
                <a:latin typeface="Arial" charset="0"/>
                <a:ea typeface="ＭＳ Ｐゴシック" charset="-128"/>
                <a:cs typeface="ＭＳ Ｐゴシック" charset="-128"/>
              </a:rPr>
              <a:t> key questions are grounded in communication within certain kinds of digital spaces – blogs, wikis, emails. The two first ideas about construction of message and consideration of audience also anchor our own, broader understanding of communication that is technology agnostic. Ultimately, we understand communication – the representation of what we have learned through reading – to be inextricably connected to purpose. So that what we communication, or what we plan to communicate drives the process itself. For instance – if students </a:t>
            </a:r>
          </a:p>
          <a:p>
            <a:pPr eaLnBrk="1" hangingPunct="1"/>
            <a:endParaRPr lang="en-US" baseline="0" dirty="0" smtClean="0">
              <a:latin typeface="Arial" charset="0"/>
              <a:ea typeface="ＭＳ Ｐゴシック" charset="-128"/>
              <a:cs typeface="ＭＳ Ｐゴシック" charset="-128"/>
            </a:endParaRPr>
          </a:p>
          <a:p>
            <a:pPr eaLnBrk="1" hangingPunct="1"/>
            <a:r>
              <a:rPr lang="en-US" baseline="0" dirty="0" smtClean="0">
                <a:latin typeface="Arial" charset="0"/>
                <a:ea typeface="ＭＳ Ｐゴシック" charset="-128"/>
                <a:cs typeface="ＭＳ Ｐゴシック" charset="-128"/>
              </a:rPr>
              <a:t>*Find citations for these statements -- </a:t>
            </a:r>
            <a:endParaRPr lang="en-US" dirty="0">
              <a:latin typeface="Arial" charset="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a:t>
            </a:r>
            <a:r>
              <a:rPr lang="en-US" baseline="0" dirty="0" smtClean="0"/>
              <a:t> will we share ideas? Could we have students write ideas on a </a:t>
            </a:r>
            <a:r>
              <a:rPr lang="en-US" baseline="0" dirty="0" err="1" smtClean="0"/>
              <a:t>Padlet</a:t>
            </a:r>
            <a:r>
              <a:rPr lang="en-US" baseline="0" dirty="0" smtClean="0"/>
              <a:t> wall? </a:t>
            </a:r>
            <a:endParaRPr lang="en-US" dirty="0"/>
          </a:p>
        </p:txBody>
      </p:sp>
    </p:spTree>
    <p:extLst>
      <p:ext uri="{BB962C8B-B14F-4D97-AF65-F5344CB8AC3E}">
        <p14:creationId xmlns:p14="http://schemas.microsoft.com/office/powerpoint/2010/main" val="2162066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Start with small questions that require fewer skills -- </a:t>
            </a:r>
            <a:endParaRPr lang="en-US" dirty="0"/>
          </a:p>
        </p:txBody>
      </p:sp>
    </p:spTree>
    <p:extLst>
      <p:ext uri="{BB962C8B-B14F-4D97-AF65-F5344CB8AC3E}">
        <p14:creationId xmlns:p14="http://schemas.microsoft.com/office/powerpoint/2010/main" val="1737208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Complexity is critical – we cannot shy away from the</a:t>
            </a:r>
            <a:r>
              <a:rPr lang="en-US" baseline="0" dirty="0" smtClean="0"/>
              <a:t> complexities here. We cannot HOPE to get students to engage in this process if we do all of the thinking for them by parsing lessons down to small parts, strategies…</a:t>
            </a:r>
          </a:p>
          <a:p>
            <a:r>
              <a:rPr lang="en-US" baseline="0" dirty="0" smtClean="0"/>
              <a:t>First of all, synthesis, so far as I can tell from the evidence I’m seeing in my research is happening at every step of the online reading comprehension process. I imagine the process to look something like this…share my model of PST2 + ic3 – as Julie has said, all of this is driven by purpose. Synthesis seems to depend on the what as much as on the how. In fact, the what is PART of the how. Good synthesizers use their focus on purpose to guide every decision they make. They are able to come back to their purpose – they continually update their understanding based on what they’ve learned and what they understand they still need to find out – based on what it is that they know they’re going to have to write/construct. In many ways, I think that the best synthesizers are the kids who are just better able to keep the end in mind. </a:t>
            </a:r>
          </a:p>
          <a:p>
            <a:r>
              <a:rPr lang="en-US" baseline="0" dirty="0" smtClean="0"/>
              <a:t>-Would there be time for video clips? </a:t>
            </a:r>
          </a:p>
          <a:p>
            <a:endParaRPr lang="en-US" baseline="0" dirty="0" smtClean="0"/>
          </a:p>
          <a:p>
            <a:endParaRPr lang="en-US" dirty="0"/>
          </a:p>
        </p:txBody>
      </p:sp>
    </p:spTree>
    <p:extLst>
      <p:ext uri="{BB962C8B-B14F-4D97-AF65-F5344CB8AC3E}">
        <p14:creationId xmlns:p14="http://schemas.microsoft.com/office/powerpoint/2010/main" val="1012775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68781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2860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9218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20805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Shape 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 name="Shape 4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a:t>
            </a:r>
            <a:r>
              <a:rPr lang="en-US" baseline="0" dirty="0" smtClean="0"/>
              <a:t> acronym that students might be able to remember! It’s based on the PST2 + ic3 framework that I’ve been testing with students in my own work – and I think it could have some</a:t>
            </a:r>
            <a:endParaRPr lang="en-US" dirty="0"/>
          </a:p>
        </p:txBody>
      </p:sp>
    </p:spTree>
    <p:extLst>
      <p:ext uri="{BB962C8B-B14F-4D97-AF65-F5344CB8AC3E}">
        <p14:creationId xmlns:p14="http://schemas.microsoft.com/office/powerpoint/2010/main" val="78193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**Can we say start with smaller-scope questions and build to more complex</a:t>
            </a:r>
            <a:r>
              <a:rPr lang="en-US" baseline="0" dirty="0" smtClean="0"/>
              <a:t> questions successively?</a:t>
            </a:r>
            <a:endParaRPr lang="en-US" dirty="0"/>
          </a:p>
        </p:txBody>
      </p:sp>
    </p:spTree>
    <p:extLst>
      <p:ext uri="{BB962C8B-B14F-4D97-AF65-F5344CB8AC3E}">
        <p14:creationId xmlns:p14="http://schemas.microsoft.com/office/powerpoint/2010/main" val="886949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In setting up this slide – can we talk about how </a:t>
            </a:r>
            <a:endParaRPr lang="en-US" dirty="0"/>
          </a:p>
        </p:txBody>
      </p:sp>
    </p:spTree>
    <p:extLst>
      <p:ext uri="{BB962C8B-B14F-4D97-AF65-F5344CB8AC3E}">
        <p14:creationId xmlns:p14="http://schemas.microsoft.com/office/powerpoint/2010/main" val="3218885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68753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57639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Communication – We’re taking a slightly different tack on communication from the traditional definitions of New Literacies (i.e., communicating via email/blog specific digital genres) – Making as learning = communication – there are lots of different interpretations of what communication</a:t>
            </a:r>
            <a:r>
              <a:rPr lang="en-US" baseline="0" dirty="0" smtClean="0"/>
              <a:t> is…</a:t>
            </a:r>
          </a:p>
          <a:p>
            <a:r>
              <a:rPr lang="en-US" baseline="0" dirty="0" smtClean="0"/>
              <a:t>Librarians – do they think about communication as writing parallel to reading? </a:t>
            </a:r>
          </a:p>
          <a:p>
            <a:r>
              <a:rPr lang="en-US" baseline="0" dirty="0" smtClean="0"/>
              <a:t>We focus on communication as part of reading – which is why it’s part of the new literacies definition of online reading – different thoughts about this</a:t>
            </a:r>
          </a:p>
          <a:p>
            <a:r>
              <a:rPr lang="en-US" baseline="0" dirty="0" smtClean="0"/>
              <a:t>Connection between what’s been read, what knowledge has been constructed and the processes through which they’re actually going to share with somebody else</a:t>
            </a:r>
          </a:p>
          <a:p>
            <a:r>
              <a:rPr lang="en-US" baseline="0" dirty="0" smtClean="0"/>
              <a:t>-We’re thinking about communication in a much broader sense than the ORCA measures it – these measures are grounded in genre-specific criteria – more inter-</a:t>
            </a:r>
            <a:r>
              <a:rPr lang="en-US" baseline="0" dirty="0" err="1" smtClean="0"/>
              <a:t>facey</a:t>
            </a:r>
            <a:r>
              <a:rPr lang="en-US" baseline="0" dirty="0" smtClean="0"/>
              <a:t> type skills – more tech-genre focused</a:t>
            </a:r>
          </a:p>
          <a:p>
            <a:r>
              <a:rPr lang="en-US" baseline="0" dirty="0" smtClean="0"/>
              <a:t>-emphasize how communication essentially frames the processes because the task of representing meaning in x or y way (e.g., in an email vs. in a complex digital story) is going to shape how you read – question, locate, evaluate, synthesize…</a:t>
            </a:r>
          </a:p>
          <a:p>
            <a:r>
              <a:rPr lang="en-US" baseline="0" dirty="0" smtClean="0"/>
              <a:t>-communication is grounded in PURPOSE!!!! – involves the message, but also is constrained by the genre of the communication</a:t>
            </a:r>
          </a:p>
          <a:p>
            <a:r>
              <a:rPr lang="en-US" baseline="0" dirty="0" smtClean="0"/>
              <a:t>Two levels of synthesis – what is the content, but then how do you creatively synthesize/represent what you’ve understood while considering audience, the tools you’ll use to craft the message, the way you add/leave out certain things to communicate </a:t>
            </a:r>
          </a:p>
          <a:p>
            <a:r>
              <a:rPr lang="en-US" baseline="0" dirty="0" smtClean="0"/>
              <a:t>What is your message? </a:t>
            </a:r>
          </a:p>
          <a:p>
            <a:r>
              <a:rPr lang="en-US" baseline="0" dirty="0" smtClean="0"/>
              <a:t>Less skill communicators may be less skilled writers, generally – for example: use fewer self-regulatory strategies </a:t>
            </a:r>
          </a:p>
          <a:p>
            <a:endParaRPr lang="en-US" baseline="0" dirty="0" smtClean="0"/>
          </a:p>
          <a:p>
            <a:endParaRPr lang="en-US" baseline="0" dirty="0" smtClean="0"/>
          </a:p>
        </p:txBody>
      </p:sp>
    </p:spTree>
    <p:extLst>
      <p:ext uri="{BB962C8B-B14F-4D97-AF65-F5344CB8AC3E}">
        <p14:creationId xmlns:p14="http://schemas.microsoft.com/office/powerpoint/2010/main" val="3227085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xfrm>
            <a:off x="3884613" y="8685213"/>
            <a:ext cx="2971800" cy="457200"/>
          </a:xfrm>
          <a:prstGeom prst="rect">
            <a:avLst/>
          </a:prstGeom>
          <a:noFill/>
        </p:spPr>
        <p:txBody>
          <a:bodyPr/>
          <a:lstStyle/>
          <a:p>
            <a:fld id="{E21559E0-1DDD-DD48-842F-0C8B0FCA1F07}" type="slidenum">
              <a:rPr lang="en-US">
                <a:latin typeface="Arial" charset="0"/>
                <a:ea typeface="ＭＳ Ｐゴシック" charset="-128"/>
                <a:cs typeface="ＭＳ Ｐゴシック" charset="-128"/>
              </a:rPr>
              <a:pPr/>
              <a:t>17</a:t>
            </a:fld>
            <a:endParaRPr lang="en-US">
              <a:latin typeface="Arial" charset="0"/>
              <a:ea typeface="ＭＳ Ｐゴシック" charset="-128"/>
              <a:cs typeface="ＭＳ Ｐゴシック" charset="-128"/>
            </a:endParaRPr>
          </a:p>
        </p:txBody>
      </p:sp>
      <p:sp>
        <p:nvSpPr>
          <p:cNvPr id="2150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2CD0F306-2D09-464D-B731-4DBA2FF829EC}" type="slidenum">
              <a:rPr lang="en-US" sz="1200">
                <a:latin typeface="Times" charset="0"/>
              </a:rPr>
              <a:pPr algn="r"/>
              <a:t>17</a:t>
            </a:fld>
            <a:endParaRPr lang="en-US" sz="1200">
              <a:latin typeface="Times" charset="0"/>
            </a:endParaRPr>
          </a:p>
        </p:txBody>
      </p:sp>
      <p:sp>
        <p:nvSpPr>
          <p:cNvPr id="21508" name="Rectangle 2"/>
          <p:cNvSpPr>
            <a:spLocks noGrp="1" noRot="1" noChangeAspect="1" noChangeArrowheads="1"/>
          </p:cNvSpPr>
          <p:nvPr>
            <p:ph type="sldImg"/>
          </p:nvPr>
        </p:nvSpPr>
        <p:spPr>
          <a:xfrm>
            <a:off x="1143000" y="685800"/>
            <a:ext cx="4572000" cy="3429000"/>
          </a:xfrm>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xfrm>
            <a:off x="3884613" y="8685213"/>
            <a:ext cx="2971800" cy="457200"/>
          </a:xfrm>
          <a:prstGeom prst="rect">
            <a:avLst/>
          </a:prstGeom>
          <a:noFill/>
        </p:spPr>
        <p:txBody>
          <a:bodyPr/>
          <a:lstStyle/>
          <a:p>
            <a:fld id="{B8A7FF08-5272-034D-BBF5-77B14ABDE3D8}" type="slidenum">
              <a:rPr lang="en-US">
                <a:latin typeface="Arial" charset="0"/>
                <a:ea typeface="ＭＳ Ｐゴシック" charset="-128"/>
                <a:cs typeface="ＭＳ Ｐゴシック" charset="-128"/>
              </a:rPr>
              <a:pPr/>
              <a:t>18</a:t>
            </a:fld>
            <a:endParaRPr lang="en-US">
              <a:latin typeface="Arial" charset="0"/>
              <a:ea typeface="ＭＳ Ｐゴシック" charset="-128"/>
              <a:cs typeface="ＭＳ Ｐゴシック" charset="-128"/>
            </a:endParaRPr>
          </a:p>
        </p:txBody>
      </p:sp>
      <p:sp>
        <p:nvSpPr>
          <p:cNvPr id="23555"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FB800A47-7AB7-6F48-935D-C2DCF4E49BFD}" type="slidenum">
              <a:rPr lang="en-US" sz="1200">
                <a:latin typeface="Times" charset="0"/>
              </a:rPr>
              <a:pPr algn="r"/>
              <a:t>18</a:t>
            </a:fld>
            <a:endParaRPr lang="en-US" sz="1200">
              <a:latin typeface="Times" charset="0"/>
            </a:endParaRPr>
          </a:p>
        </p:txBody>
      </p:sp>
      <p:sp>
        <p:nvSpPr>
          <p:cNvPr id="23556" name="Rectangle 2"/>
          <p:cNvSpPr>
            <a:spLocks noGrp="1" noRot="1" noChangeAspect="1" noChangeArrowheads="1"/>
          </p:cNvSpPr>
          <p:nvPr>
            <p:ph type="sldImg"/>
          </p:nvPr>
        </p:nvSpPr>
        <p:spPr>
          <a:xfrm>
            <a:off x="1143000" y="685800"/>
            <a:ext cx="4572000" cy="3429000"/>
          </a:xfrm>
          <a:solidFill>
            <a:srgbClr val="FFFFFF"/>
          </a:solidFill>
          <a:ln/>
        </p:spPr>
      </p:sp>
      <p:sp>
        <p:nvSpPr>
          <p:cNvPr id="2355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xfrm>
            <a:off x="3884613" y="8685213"/>
            <a:ext cx="2971800" cy="457200"/>
          </a:xfrm>
          <a:prstGeom prst="rect">
            <a:avLst/>
          </a:prstGeom>
          <a:noFill/>
        </p:spPr>
        <p:txBody>
          <a:bodyPr/>
          <a:lstStyle/>
          <a:p>
            <a:fld id="{4AACFFC7-2330-D24A-AE58-5B5840CE3CEA}" type="slidenum">
              <a:rPr lang="en-US">
                <a:latin typeface="Arial" charset="0"/>
                <a:ea typeface="ＭＳ Ｐゴシック" charset="-128"/>
                <a:cs typeface="ＭＳ Ｐゴシック" charset="-128"/>
              </a:rPr>
              <a:pPr/>
              <a:t>19</a:t>
            </a:fld>
            <a:endParaRPr lang="en-US">
              <a:latin typeface="Arial" charset="0"/>
              <a:ea typeface="ＭＳ Ｐゴシック" charset="-128"/>
              <a:cs typeface="ＭＳ Ｐゴシック" charset="-128"/>
            </a:endParaRPr>
          </a:p>
        </p:txBody>
      </p:sp>
      <p:sp>
        <p:nvSpPr>
          <p:cNvPr id="25603"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0A7D97F6-62EB-B44D-AD88-A7F2EB06662B}" type="slidenum">
              <a:rPr lang="en-US" sz="1200">
                <a:latin typeface="Times" charset="0"/>
              </a:rPr>
              <a:pPr algn="r"/>
              <a:t>19</a:t>
            </a:fld>
            <a:endParaRPr lang="en-US" sz="1200">
              <a:latin typeface="Times" charset="0"/>
            </a:endParaRPr>
          </a:p>
        </p:txBody>
      </p:sp>
      <p:sp>
        <p:nvSpPr>
          <p:cNvPr id="25604" name="Rectangle 2"/>
          <p:cNvSpPr>
            <a:spLocks noGrp="1" noRot="1" noChangeAspect="1" noChangeArrowheads="1"/>
          </p:cNvSpPr>
          <p:nvPr>
            <p:ph type="sldImg"/>
          </p:nvPr>
        </p:nvSpPr>
        <p:spPr>
          <a:xfrm>
            <a:off x="1143000" y="685800"/>
            <a:ext cx="4572000" cy="3429000"/>
          </a:xfrm>
          <a:solidFill>
            <a:srgbClr val="FFFFFF"/>
          </a:solidFill>
          <a:ln/>
        </p:spPr>
      </p:sp>
      <p:sp>
        <p:nvSpPr>
          <p:cNvPr id="25605"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xfrm>
            <a:off x="3884613" y="8685213"/>
            <a:ext cx="2971800" cy="457200"/>
          </a:xfrm>
          <a:prstGeom prst="rect">
            <a:avLst/>
          </a:prstGeom>
          <a:noFill/>
        </p:spPr>
        <p:txBody>
          <a:bodyPr/>
          <a:lstStyle/>
          <a:p>
            <a:fld id="{8EE7A924-6F78-FB46-9329-972AEBD37ADA}" type="slidenum">
              <a:rPr lang="en-US">
                <a:latin typeface="Arial" charset="0"/>
                <a:ea typeface="ＭＳ Ｐゴシック" charset="-128"/>
                <a:cs typeface="ＭＳ Ｐゴシック" charset="-128"/>
              </a:rPr>
              <a:pPr/>
              <a:t>20</a:t>
            </a:fld>
            <a:endParaRPr lang="en-US">
              <a:latin typeface="Arial" charset="0"/>
              <a:ea typeface="ＭＳ Ｐゴシック" charset="-128"/>
              <a:cs typeface="ＭＳ Ｐゴシック" charset="-128"/>
            </a:endParaRPr>
          </a:p>
        </p:txBody>
      </p:sp>
      <p:sp>
        <p:nvSpPr>
          <p:cNvPr id="27651"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085F7814-945A-A548-9BCC-B46674E3F5F5}" type="slidenum">
              <a:rPr lang="en-US" sz="1200">
                <a:latin typeface="Times" charset="0"/>
              </a:rPr>
              <a:pPr algn="r"/>
              <a:t>20</a:t>
            </a:fld>
            <a:endParaRPr lang="en-US" sz="1200">
              <a:latin typeface="Times" charset="0"/>
            </a:endParaRPr>
          </a:p>
        </p:txBody>
      </p:sp>
      <p:sp>
        <p:nvSpPr>
          <p:cNvPr id="27652" name="Rectangle 2"/>
          <p:cNvSpPr>
            <a:spLocks noGrp="1" noRot="1" noChangeAspect="1" noChangeArrowheads="1"/>
          </p:cNvSpPr>
          <p:nvPr>
            <p:ph type="sldImg"/>
          </p:nvPr>
        </p:nvSpPr>
        <p:spPr>
          <a:xfrm>
            <a:off x="1143000" y="685800"/>
            <a:ext cx="4572000" cy="3429000"/>
          </a:xfrm>
          <a:solidFill>
            <a:srgbClr val="FFFFFF"/>
          </a:solidFill>
          <a:ln/>
        </p:spPr>
      </p:sp>
      <p:sp>
        <p:nvSpPr>
          <p:cNvPr id="2765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xfrm>
            <a:off x="3884613" y="8685213"/>
            <a:ext cx="2971800" cy="457200"/>
          </a:xfrm>
          <a:prstGeom prst="rect">
            <a:avLst/>
          </a:prstGeom>
          <a:noFill/>
        </p:spPr>
        <p:txBody>
          <a:bodyPr/>
          <a:lstStyle/>
          <a:p>
            <a:fld id="{BFCD2DAA-3C43-D645-A751-0AC943D87969}" type="slidenum">
              <a:rPr lang="en-US">
                <a:latin typeface="Arial" charset="0"/>
                <a:ea typeface="ＭＳ Ｐゴシック" charset="-128"/>
                <a:cs typeface="ＭＳ Ｐゴシック" charset="-128"/>
              </a:rPr>
              <a:pPr/>
              <a:t>21</a:t>
            </a:fld>
            <a:endParaRPr lang="en-US">
              <a:latin typeface="Arial" charset="0"/>
              <a:ea typeface="ＭＳ Ｐゴシック" charset="-128"/>
              <a:cs typeface="ＭＳ Ｐゴシック" charset="-128"/>
            </a:endParaRPr>
          </a:p>
        </p:txBody>
      </p:sp>
      <p:sp>
        <p:nvSpPr>
          <p:cNvPr id="2969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FD88830D-49B0-C14A-AA96-B387A4D008EA}" type="slidenum">
              <a:rPr lang="en-US" sz="1200">
                <a:latin typeface="Times" charset="0"/>
              </a:rPr>
              <a:pPr algn="r"/>
              <a:t>21</a:t>
            </a:fld>
            <a:endParaRPr lang="en-US" sz="1200">
              <a:latin typeface="Times" charset="0"/>
            </a:endParaRPr>
          </a:p>
        </p:txBody>
      </p:sp>
      <p:sp>
        <p:nvSpPr>
          <p:cNvPr id="29700" name="Rectangle 2"/>
          <p:cNvSpPr>
            <a:spLocks noGrp="1" noRot="1" noChangeAspect="1" noChangeArrowheads="1"/>
          </p:cNvSpPr>
          <p:nvPr>
            <p:ph type="sldImg"/>
          </p:nvPr>
        </p:nvSpPr>
        <p:spPr>
          <a:xfrm>
            <a:off x="1143000" y="685800"/>
            <a:ext cx="4572000" cy="3429000"/>
          </a:xfrm>
          <a:solidFill>
            <a:srgbClr val="FFFFFF"/>
          </a:solidFill>
          <a:ln/>
        </p:spPr>
      </p:sp>
      <p:sp>
        <p:nvSpPr>
          <p:cNvPr id="2970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charset="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2111123"/>
            <a:ext cx="7772400" cy="1546500"/>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endParaRPr/>
          </a:p>
        </p:txBody>
      </p:sp>
      <p:sp>
        <p:nvSpPr>
          <p:cNvPr id="9" name="Shape 9"/>
          <p:cNvSpPr txBox="1">
            <a:spLocks noGrp="1"/>
          </p:cNvSpPr>
          <p:nvPr>
            <p:ph type="subTitle" idx="1"/>
          </p:nvPr>
        </p:nvSpPr>
        <p:spPr>
          <a:xfrm>
            <a:off x="685800" y="3786737"/>
            <a:ext cx="7772400" cy="1046400"/>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2" name="Shape 12"/>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5" name="Shape 15"/>
          <p:cNvSpPr txBox="1">
            <a:spLocks noGrp="1"/>
          </p:cNvSpPr>
          <p:nvPr>
            <p:ph type="body" idx="1"/>
          </p:nvPr>
        </p:nvSpPr>
        <p:spPr>
          <a:xfrm>
            <a:off x="457200"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16" name="Shape 16"/>
          <p:cNvSpPr txBox="1">
            <a:spLocks noGrp="1"/>
          </p:cNvSpPr>
          <p:nvPr>
            <p:ph type="body" idx="2"/>
          </p:nvPr>
        </p:nvSpPr>
        <p:spPr>
          <a:xfrm>
            <a:off x="4692273" y="1600200"/>
            <a:ext cx="39945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5875078"/>
            <a:ext cx="8229600" cy="692700"/>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AC22F80-9642-6741-86DE-402971E627C6}" type="datetimeFigureOut">
              <a:rPr lang="en-US" smtClean="0"/>
              <a:pPr/>
              <a:t>7/15/13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A91F3B8E-D12C-8E48-B0B6-9A432CDE532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6" name="Shape 6"/>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hyperlink" Target="http://www.newliteracies.uconn.edu/pub_files/instruction.pdf" TargetMode="External"/><Relationship Id="rId4" Type="http://schemas.openxmlformats.org/officeDocument/2006/relationships/image" Target="../media/image8.jpe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9.xml"/><Relationship Id="rId5" Type="http://schemas.openxmlformats.org/officeDocument/2006/relationships/image" Target="../media/image4.png"/><Relationship Id="rId6" Type="http://schemas.openxmlformats.org/officeDocument/2006/relationships/image" Target="../media/image11.png"/><Relationship Id="rId1" Type="http://schemas.microsoft.com/office/2007/relationships/media" Target="../media/media1.mp4"/><Relationship Id="rId2" Type="http://schemas.openxmlformats.org/officeDocument/2006/relationships/video" Target="../media/media1.mp4"/></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2.png"/><Relationship Id="rId5" Type="http://schemas.openxmlformats.org/officeDocument/2006/relationships/diagramData" Target="../diagrams/data1.xml"/><Relationship Id="rId6" Type="http://schemas.openxmlformats.org/officeDocument/2006/relationships/diagramLayout" Target="../diagrams/layout1.xml"/><Relationship Id="rId7" Type="http://schemas.openxmlformats.org/officeDocument/2006/relationships/diagramQuickStyle" Target="../diagrams/quickStyle1.xml"/><Relationship Id="rId8" Type="http://schemas.openxmlformats.org/officeDocument/2006/relationships/diagramColors" Target="../diagrams/colors1.xml"/><Relationship Id="rId9"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newliteracies.uconn.edu/pub_files/instruction.pd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4150" y="3334628"/>
            <a:ext cx="8242478" cy="1470025"/>
          </a:xfrm>
        </p:spPr>
        <p:txBody>
          <a:bodyPr>
            <a:noAutofit/>
          </a:bodyPr>
          <a:lstStyle/>
          <a:p>
            <a:r>
              <a:rPr lang="en-US" sz="3600" dirty="0" smtClean="0">
                <a:solidFill>
                  <a:srgbClr val="376092"/>
                </a:solidFill>
                <a:latin typeface="Century Gothic"/>
                <a:cs typeface="Century Gothic"/>
              </a:rPr>
              <a:t/>
            </a:r>
            <a:br>
              <a:rPr lang="en-US" sz="3600" dirty="0" smtClean="0">
                <a:solidFill>
                  <a:srgbClr val="376092"/>
                </a:solidFill>
                <a:latin typeface="Century Gothic"/>
                <a:cs typeface="Century Gothic"/>
              </a:rPr>
            </a:br>
            <a:r>
              <a:rPr lang="en-US" sz="4000" dirty="0" smtClean="0">
                <a:solidFill>
                  <a:srgbClr val="376092"/>
                </a:solidFill>
                <a:latin typeface="Century Gothic"/>
                <a:cs typeface="Century Gothic"/>
              </a:rPr>
              <a:t>Digging Deeper</a:t>
            </a:r>
            <a:r>
              <a:rPr lang="en-US" sz="3600" dirty="0" smtClean="0">
                <a:solidFill>
                  <a:srgbClr val="376092"/>
                </a:solidFill>
                <a:latin typeface="Century Gothic"/>
                <a:cs typeface="Century Gothic"/>
              </a:rPr>
              <a:t/>
            </a:r>
            <a:br>
              <a:rPr lang="en-US" sz="3600" dirty="0" smtClean="0">
                <a:solidFill>
                  <a:srgbClr val="376092"/>
                </a:solidFill>
                <a:latin typeface="Century Gothic"/>
                <a:cs typeface="Century Gothic"/>
              </a:rPr>
            </a:br>
            <a:r>
              <a:rPr lang="en-US" sz="3600" dirty="0" smtClean="0">
                <a:solidFill>
                  <a:srgbClr val="376092"/>
                </a:solidFill>
                <a:latin typeface="Century Gothic"/>
                <a:cs typeface="Century Gothic"/>
              </a:rPr>
              <a:t/>
            </a:r>
            <a:br>
              <a:rPr lang="en-US" sz="3600" dirty="0" smtClean="0">
                <a:solidFill>
                  <a:srgbClr val="376092"/>
                </a:solidFill>
                <a:latin typeface="Century Gothic"/>
                <a:cs typeface="Century Gothic"/>
              </a:rPr>
            </a:br>
            <a:r>
              <a:rPr lang="en-US" sz="3600" dirty="0" smtClean="0">
                <a:solidFill>
                  <a:srgbClr val="376092"/>
                </a:solidFill>
                <a:latin typeface="Century Gothic"/>
                <a:cs typeface="Century Gothic"/>
              </a:rPr>
              <a:t>Online Reading Comprehension and Collaborative Inquiry </a:t>
            </a:r>
            <a:r>
              <a:rPr lang="en-US" sz="3600" b="0" dirty="0" smtClean="0">
                <a:solidFill>
                  <a:srgbClr val="376092"/>
                </a:solidFill>
                <a:latin typeface="Century Gothic"/>
                <a:cs typeface="Century Gothic"/>
              </a:rPr>
              <a:t>#</a:t>
            </a:r>
            <a:r>
              <a:rPr lang="en-US" sz="3600" b="0" dirty="0" err="1" smtClean="0">
                <a:solidFill>
                  <a:srgbClr val="376092"/>
                </a:solidFill>
                <a:latin typeface="Century Gothic"/>
                <a:cs typeface="Century Gothic"/>
              </a:rPr>
              <a:t>digiURI</a:t>
            </a:r>
            <a:endParaRPr lang="en-US" sz="3600" b="0" dirty="0">
              <a:solidFill>
                <a:srgbClr val="376092"/>
              </a:solidFill>
              <a:latin typeface="Century Gothic"/>
              <a:cs typeface="Century Gothic"/>
            </a:endParaRPr>
          </a:p>
        </p:txBody>
      </p:sp>
      <p:sp>
        <p:nvSpPr>
          <p:cNvPr id="3" name="Subtitle 2"/>
          <p:cNvSpPr>
            <a:spLocks noGrp="1"/>
          </p:cNvSpPr>
          <p:nvPr>
            <p:ph type="subTitle" idx="1"/>
          </p:nvPr>
        </p:nvSpPr>
        <p:spPr>
          <a:xfrm>
            <a:off x="369891" y="4974299"/>
            <a:ext cx="3945498" cy="850698"/>
          </a:xfrm>
        </p:spPr>
        <p:txBody>
          <a:bodyPr>
            <a:noAutofit/>
          </a:bodyPr>
          <a:lstStyle/>
          <a:p>
            <a:r>
              <a:rPr lang="en-US" sz="2200" dirty="0" smtClean="0">
                <a:solidFill>
                  <a:srgbClr val="376092"/>
                </a:solidFill>
                <a:latin typeface="Century Gothic"/>
                <a:cs typeface="Century Gothic"/>
              </a:rPr>
              <a:t>Julie Coiro	</a:t>
            </a:r>
          </a:p>
          <a:p>
            <a:r>
              <a:rPr lang="en-US" sz="2200" dirty="0" smtClean="0">
                <a:solidFill>
                  <a:srgbClr val="376092"/>
                </a:solidFill>
                <a:latin typeface="Century Gothic"/>
                <a:cs typeface="Century Gothic"/>
              </a:rPr>
              <a:t>University of Rhode Island</a:t>
            </a:r>
          </a:p>
        </p:txBody>
      </p:sp>
      <p:sp>
        <p:nvSpPr>
          <p:cNvPr id="6" name="Rectangle 5"/>
          <p:cNvSpPr/>
          <p:nvPr/>
        </p:nvSpPr>
        <p:spPr>
          <a:xfrm>
            <a:off x="-19089" y="6649768"/>
            <a:ext cx="9163089" cy="208232"/>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9089" y="0"/>
            <a:ext cx="9144000" cy="846582"/>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ubtitle 2"/>
          <p:cNvSpPr txBox="1">
            <a:spLocks/>
          </p:cNvSpPr>
          <p:nvPr/>
        </p:nvSpPr>
        <p:spPr>
          <a:xfrm>
            <a:off x="4628155" y="4974299"/>
            <a:ext cx="4016760" cy="850698"/>
          </a:xfrm>
          <a:prstGeom prst="rect">
            <a:avLst/>
          </a:prstGeom>
          <a:noFill/>
          <a:ln>
            <a:noFill/>
          </a:ln>
        </p:spPr>
        <p:txBody>
          <a:bodyPr lIns="91425" tIns="91425" rIns="91425" bIns="91425" anchor="t" anchorCtr="0">
            <a:normAutofit lnSpcReduction="10000"/>
          </a:bodyPr>
          <a:lstStyle/>
          <a:p>
            <a:pPr marL="0" marR="0" lvl="0" indent="190500" algn="ctr" defTabSz="914400" rtl="0" eaLnBrk="1" fontAlgn="auto" latinLnBrk="0" hangingPunct="1">
              <a:lnSpc>
                <a:spcPct val="100000"/>
              </a:lnSpc>
              <a:spcBef>
                <a:spcPts val="0"/>
              </a:spcBef>
              <a:spcAft>
                <a:spcPts val="0"/>
              </a:spcAft>
              <a:buClr>
                <a:schemeClr val="dk2"/>
              </a:buClr>
              <a:buSzPct val="100000"/>
              <a:buFont typeface="Arial"/>
              <a:buNone/>
              <a:tabLst/>
              <a:defRPr/>
            </a:pPr>
            <a:r>
              <a:rPr kumimoji="0" lang="en-US" sz="2200" b="0" i="0" u="none" strike="noStrike" kern="0" cap="none" spc="0" normalizeH="0" baseline="0" noProof="0" dirty="0" smtClean="0">
                <a:ln>
                  <a:noFill/>
                </a:ln>
                <a:solidFill>
                  <a:srgbClr val="376092"/>
                </a:solidFill>
                <a:effectLst/>
                <a:uLnTx/>
                <a:uFillTx/>
                <a:latin typeface="Century Gothic"/>
                <a:ea typeface="Arial"/>
                <a:cs typeface="Century Gothic"/>
                <a:sym typeface="Arial"/>
              </a:rPr>
              <a:t>Michelle</a:t>
            </a:r>
            <a:r>
              <a:rPr kumimoji="0" lang="en-US" sz="2200" b="0" i="0" u="none" strike="noStrike" kern="0" cap="none" spc="0" normalizeH="0" noProof="0" dirty="0" smtClean="0">
                <a:ln>
                  <a:noFill/>
                </a:ln>
                <a:solidFill>
                  <a:srgbClr val="376092"/>
                </a:solidFill>
                <a:effectLst/>
                <a:uLnTx/>
                <a:uFillTx/>
                <a:latin typeface="Century Gothic"/>
                <a:ea typeface="Arial"/>
                <a:cs typeface="Century Gothic"/>
                <a:sym typeface="Arial"/>
              </a:rPr>
              <a:t> Schira</a:t>
            </a:r>
            <a:r>
              <a:rPr lang="en-US" sz="2200" dirty="0" smtClean="0">
                <a:solidFill>
                  <a:srgbClr val="376092"/>
                </a:solidFill>
                <a:latin typeface="Century Gothic"/>
                <a:cs typeface="Century Gothic"/>
              </a:rPr>
              <a:t> </a:t>
            </a:r>
            <a:r>
              <a:rPr kumimoji="0" lang="en-US" sz="2200" b="0" i="0" u="none" strike="noStrike" kern="0" cap="none" spc="0" normalizeH="0" noProof="0" dirty="0" smtClean="0">
                <a:ln>
                  <a:noFill/>
                </a:ln>
                <a:solidFill>
                  <a:srgbClr val="376092"/>
                </a:solidFill>
                <a:effectLst/>
                <a:uLnTx/>
                <a:uFillTx/>
                <a:latin typeface="Century Gothic"/>
                <a:ea typeface="Arial"/>
                <a:cs typeface="Century Gothic"/>
                <a:sym typeface="Arial"/>
              </a:rPr>
              <a:t>Hagerman</a:t>
            </a:r>
          </a:p>
          <a:p>
            <a:pPr marL="0" marR="0" lvl="0" indent="190500" algn="ctr" defTabSz="914400" rtl="0" eaLnBrk="1" fontAlgn="auto" latinLnBrk="0" hangingPunct="1">
              <a:lnSpc>
                <a:spcPct val="100000"/>
              </a:lnSpc>
              <a:spcBef>
                <a:spcPts val="0"/>
              </a:spcBef>
              <a:spcAft>
                <a:spcPts val="0"/>
              </a:spcAft>
              <a:buClr>
                <a:schemeClr val="dk2"/>
              </a:buClr>
              <a:buSzPct val="100000"/>
              <a:buFont typeface="Arial"/>
              <a:buNone/>
              <a:tabLst/>
              <a:defRPr/>
            </a:pPr>
            <a:r>
              <a:rPr lang="en-US" sz="2200" baseline="0" dirty="0" smtClean="0">
                <a:solidFill>
                  <a:srgbClr val="376092"/>
                </a:solidFill>
                <a:latin typeface="Century Gothic"/>
                <a:cs typeface="Century Gothic"/>
              </a:rPr>
              <a:t>Michigan</a:t>
            </a:r>
            <a:r>
              <a:rPr lang="en-US" sz="2200" dirty="0" smtClean="0">
                <a:solidFill>
                  <a:srgbClr val="376092"/>
                </a:solidFill>
                <a:latin typeface="Century Gothic"/>
                <a:cs typeface="Century Gothic"/>
              </a:rPr>
              <a:t> State University</a:t>
            </a:r>
            <a:endParaRPr kumimoji="0" lang="en-US" sz="2200" b="0" i="0" u="none" strike="noStrike" kern="0" cap="none" spc="0" normalizeH="0" baseline="0" noProof="0" dirty="0" smtClean="0">
              <a:ln>
                <a:noFill/>
              </a:ln>
              <a:solidFill>
                <a:srgbClr val="376092"/>
              </a:solidFill>
              <a:effectLst/>
              <a:uLnTx/>
              <a:uFillTx/>
              <a:latin typeface="Century Gothic"/>
              <a:ea typeface="Arial"/>
              <a:cs typeface="Century Gothic"/>
              <a:sym typeface="Arial"/>
            </a:endParaRPr>
          </a:p>
        </p:txBody>
      </p:sp>
      <p:grpSp>
        <p:nvGrpSpPr>
          <p:cNvPr id="18" name="Group 17"/>
          <p:cNvGrpSpPr/>
          <p:nvPr/>
        </p:nvGrpSpPr>
        <p:grpSpPr>
          <a:xfrm>
            <a:off x="154251" y="254697"/>
            <a:ext cx="8777140" cy="1949671"/>
            <a:chOff x="357911" y="254697"/>
            <a:chExt cx="8777140" cy="1949671"/>
          </a:xfrm>
        </p:grpSpPr>
        <p:pic>
          <p:nvPicPr>
            <p:cNvPr id="16" name="Picture 15" descr="Screen shot 2012-10-27 at 11.20.21 AM.png"/>
            <p:cNvPicPr>
              <a:picLocks noChangeAspect="1"/>
            </p:cNvPicPr>
            <p:nvPr/>
          </p:nvPicPr>
          <p:blipFill>
            <a:blip r:embed="rId2"/>
            <a:stretch>
              <a:fillRect/>
            </a:stretch>
          </p:blipFill>
          <p:spPr>
            <a:xfrm>
              <a:off x="6513235" y="254697"/>
              <a:ext cx="2621816" cy="1945922"/>
            </a:xfrm>
            <a:prstGeom prst="rect">
              <a:avLst/>
            </a:prstGeom>
          </p:spPr>
        </p:pic>
        <p:grpSp>
          <p:nvGrpSpPr>
            <p:cNvPr id="17" name="Group 16"/>
            <p:cNvGrpSpPr/>
            <p:nvPr/>
          </p:nvGrpSpPr>
          <p:grpSpPr>
            <a:xfrm>
              <a:off x="357911" y="254697"/>
              <a:ext cx="6167304" cy="1949671"/>
              <a:chOff x="357911" y="254697"/>
              <a:chExt cx="6167304" cy="1949671"/>
            </a:xfrm>
          </p:grpSpPr>
          <p:pic>
            <p:nvPicPr>
              <p:cNvPr id="15" name="Picture 14" descr="Comp Kids.png"/>
              <p:cNvPicPr>
                <a:picLocks noChangeAspect="1"/>
              </p:cNvPicPr>
              <p:nvPr/>
            </p:nvPicPr>
            <p:blipFill>
              <a:blip r:embed="rId3"/>
              <a:stretch>
                <a:fillRect/>
              </a:stretch>
            </p:blipFill>
            <p:spPr>
              <a:xfrm>
                <a:off x="657815" y="254697"/>
                <a:ext cx="5867400" cy="1945922"/>
              </a:xfrm>
              <a:prstGeom prst="rect">
                <a:avLst/>
              </a:prstGeom>
            </p:spPr>
          </p:pic>
          <p:pic>
            <p:nvPicPr>
              <p:cNvPr id="13" name="Picture 12" descr="Screen shot 2013-07-03 at 1.21.35 PM.png"/>
              <p:cNvPicPr>
                <a:picLocks noChangeAspect="1"/>
              </p:cNvPicPr>
              <p:nvPr/>
            </p:nvPicPr>
            <p:blipFill>
              <a:blip r:embed="rId4"/>
              <a:srcRect t="8342"/>
              <a:stretch>
                <a:fillRect/>
              </a:stretch>
            </p:blipFill>
            <p:spPr>
              <a:xfrm>
                <a:off x="357911" y="263592"/>
                <a:ext cx="1455726" cy="1940776"/>
              </a:xfrm>
              <a:prstGeom prst="rect">
                <a:avLst/>
              </a:prstGeom>
            </p:spPr>
          </p:pic>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solidFill>
                  <a:schemeClr val="accent1">
                    <a:lumMod val="75000"/>
                  </a:schemeClr>
                </a:solidFill>
              </a:rPr>
              <a:t>Findings from </a:t>
            </a:r>
            <a:r>
              <a:rPr lang="en-US" u="sng" dirty="0" smtClean="0">
                <a:solidFill>
                  <a:schemeClr val="accent1">
                    <a:lumMod val="75000"/>
                  </a:schemeClr>
                </a:solidFill>
              </a:rPr>
              <a:t>less</a:t>
            </a:r>
            <a:r>
              <a:rPr lang="en-US" dirty="0" smtClean="0">
                <a:solidFill>
                  <a:schemeClr val="accent1">
                    <a:lumMod val="75000"/>
                  </a:schemeClr>
                </a:solidFill>
              </a:rPr>
              <a:t> skilled readers</a:t>
            </a:r>
            <a:endParaRPr lang="en-US" dirty="0">
              <a:solidFill>
                <a:schemeClr val="accent1">
                  <a:lumMod val="75000"/>
                </a:schemeClr>
              </a:solidFill>
            </a:endParaRPr>
          </a:p>
        </p:txBody>
      </p:sp>
      <p:pic>
        <p:nvPicPr>
          <p:cNvPr id="4" name="Picture 3"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pic>
        <p:nvPicPr>
          <p:cNvPr id="6" name="Picture 5" descr="Screen shot 2013-07-09 at 5.20.58 PM.png"/>
          <p:cNvPicPr>
            <a:picLocks noChangeAspect="1"/>
          </p:cNvPicPr>
          <p:nvPr/>
        </p:nvPicPr>
        <p:blipFill>
          <a:blip r:embed="rId3"/>
          <a:stretch>
            <a:fillRect/>
          </a:stretch>
        </p:blipFill>
        <p:spPr>
          <a:xfrm>
            <a:off x="457200" y="2087638"/>
            <a:ext cx="8001000" cy="3505200"/>
          </a:xfrm>
          <a:prstGeom prst="rect">
            <a:avLst/>
          </a:prstGeom>
        </p:spPr>
      </p:pic>
      <p:grpSp>
        <p:nvGrpSpPr>
          <p:cNvPr id="9" name="Group 8"/>
          <p:cNvGrpSpPr/>
          <p:nvPr/>
        </p:nvGrpSpPr>
        <p:grpSpPr>
          <a:xfrm>
            <a:off x="3289905" y="4874381"/>
            <a:ext cx="5649282" cy="1575506"/>
            <a:chOff x="3289905" y="4874381"/>
            <a:chExt cx="5649282" cy="1575506"/>
          </a:xfrm>
        </p:grpSpPr>
        <p:sp>
          <p:nvSpPr>
            <p:cNvPr id="7" name="Rectangle 6"/>
            <p:cNvSpPr/>
            <p:nvPr/>
          </p:nvSpPr>
          <p:spPr>
            <a:xfrm>
              <a:off x="3289905" y="4874381"/>
              <a:ext cx="5168295" cy="718457"/>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solidFill>
                    <a:srgbClr val="FF0000"/>
                  </a:solidFill>
                </a:ln>
                <a:solidFill>
                  <a:srgbClr val="FF0000"/>
                </a:solidFill>
              </a:endParaRPr>
            </a:p>
          </p:txBody>
        </p:sp>
        <p:sp>
          <p:nvSpPr>
            <p:cNvPr id="8" name="TextBox 7"/>
            <p:cNvSpPr txBox="1"/>
            <p:nvPr/>
          </p:nvSpPr>
          <p:spPr>
            <a:xfrm>
              <a:off x="3479389" y="5742001"/>
              <a:ext cx="5459798" cy="707886"/>
            </a:xfrm>
            <a:prstGeom prst="rect">
              <a:avLst/>
            </a:prstGeom>
            <a:noFill/>
          </p:spPr>
          <p:txBody>
            <a:bodyPr wrap="none" rtlCol="0">
              <a:spAutoFit/>
            </a:bodyPr>
            <a:lstStyle/>
            <a:p>
              <a:pPr algn="ctr"/>
              <a:r>
                <a:rPr lang="en-US" sz="2000" dirty="0" smtClean="0"/>
                <a:t>79-88% of our large Grade 7 sample struggled </a:t>
              </a:r>
              <a:br>
                <a:rPr lang="en-US" sz="2000" dirty="0" smtClean="0"/>
              </a:br>
              <a:r>
                <a:rPr lang="en-US" sz="2000" dirty="0" smtClean="0"/>
                <a:t>with all three of these evaluation skills! </a:t>
              </a:r>
              <a:endParaRPr lang="en-US" sz="2000" dirty="0"/>
            </a:p>
          </p:txBody>
        </p:sp>
      </p:grpSp>
      <p:grpSp>
        <p:nvGrpSpPr>
          <p:cNvPr id="10" name="Group 9"/>
          <p:cNvGrpSpPr/>
          <p:nvPr/>
        </p:nvGrpSpPr>
        <p:grpSpPr>
          <a:xfrm>
            <a:off x="1643896" y="4874381"/>
            <a:ext cx="1637187" cy="1187863"/>
            <a:chOff x="3289905" y="4874381"/>
            <a:chExt cx="1637187" cy="1187863"/>
          </a:xfrm>
        </p:grpSpPr>
        <p:sp>
          <p:nvSpPr>
            <p:cNvPr id="11" name="Rectangle 10"/>
            <p:cNvSpPr/>
            <p:nvPr/>
          </p:nvSpPr>
          <p:spPr>
            <a:xfrm>
              <a:off x="3581091" y="4874381"/>
              <a:ext cx="1241926" cy="718457"/>
            </a:xfrm>
            <a:prstGeom prst="rect">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solidFill>
                    <a:srgbClr val="FF0000"/>
                  </a:solidFill>
                </a:ln>
                <a:solidFill>
                  <a:srgbClr val="FF0000"/>
                </a:solidFill>
              </a:endParaRPr>
            </a:p>
          </p:txBody>
        </p:sp>
        <p:sp>
          <p:nvSpPr>
            <p:cNvPr id="12" name="TextBox 11"/>
            <p:cNvSpPr txBox="1"/>
            <p:nvPr/>
          </p:nvSpPr>
          <p:spPr>
            <a:xfrm>
              <a:off x="3289905" y="5662134"/>
              <a:ext cx="1637187" cy="400110"/>
            </a:xfrm>
            <a:prstGeom prst="rect">
              <a:avLst/>
            </a:prstGeom>
            <a:noFill/>
          </p:spPr>
          <p:txBody>
            <a:bodyPr wrap="none" rtlCol="0">
              <a:spAutoFit/>
            </a:bodyPr>
            <a:lstStyle/>
            <a:p>
              <a:pPr algn="ctr"/>
              <a:r>
                <a:rPr lang="en-US" sz="2000" dirty="0" smtClean="0"/>
                <a:t>Almost 20%! </a:t>
              </a:r>
              <a:endParaRPr lang="en-US" sz="2000" dirty="0"/>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50000" decel="5000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000" fill="hold"/>
                                        <p:tgtEl>
                                          <p:spTgt spid="10"/>
                                        </p:tgtEl>
                                        <p:attrNameLst>
                                          <p:attrName>ppt_x</p:attrName>
                                        </p:attrNameLst>
                                      </p:cBhvr>
                                      <p:tavLst>
                                        <p:tav tm="0">
                                          <p:val>
                                            <p:strVal val="1+#ppt_w/2"/>
                                          </p:val>
                                        </p:tav>
                                        <p:tav tm="100000">
                                          <p:val>
                                            <p:strVal val="#ppt_x"/>
                                          </p:val>
                                        </p:tav>
                                      </p:tavLst>
                                    </p:anim>
                                    <p:anim calcmode="lin" valueType="num">
                                      <p:cBhvr additive="base">
                                        <p:cTn id="14"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26"/>
          <p:cNvGrpSpPr>
            <a:grpSpLocks/>
          </p:cNvGrpSpPr>
          <p:nvPr/>
        </p:nvGrpSpPr>
        <p:grpSpPr bwMode="auto">
          <a:xfrm>
            <a:off x="381000" y="3810000"/>
            <a:ext cx="8534400" cy="2762250"/>
            <a:chOff x="240" y="2400"/>
            <a:chExt cx="5376" cy="1740"/>
          </a:xfrm>
        </p:grpSpPr>
        <p:sp>
          <p:nvSpPr>
            <p:cNvPr id="5" name="Rectangle 1027"/>
            <p:cNvSpPr>
              <a:spLocks noChangeArrowheads="1"/>
            </p:cNvSpPr>
            <p:nvPr/>
          </p:nvSpPr>
          <p:spPr bwMode="auto">
            <a:xfrm>
              <a:off x="240" y="2400"/>
              <a:ext cx="1056" cy="912"/>
            </a:xfrm>
            <a:prstGeom prst="rect">
              <a:avLst/>
            </a:prstGeom>
            <a:solidFill>
              <a:srgbClr val="85B4D9"/>
            </a:solidFill>
            <a:ln w="9525">
              <a:solidFill>
                <a:schemeClr val="tx1"/>
              </a:solidFill>
              <a:miter lim="800000"/>
              <a:headEnd/>
              <a:tailEnd/>
            </a:ln>
          </p:spPr>
          <p:txBody>
            <a:bodyPr wrap="none" anchor="ctr">
              <a:prstTxWarp prst="textNoShape">
                <a:avLst/>
              </a:prstTxWarp>
            </a:bodyPr>
            <a:lstStyle/>
            <a:p>
              <a:endParaRPr lang="en-US"/>
            </a:p>
          </p:txBody>
        </p:sp>
        <p:sp>
          <p:nvSpPr>
            <p:cNvPr id="6" name="Text Box 1028"/>
            <p:cNvSpPr txBox="1">
              <a:spLocks noChangeArrowheads="1"/>
            </p:cNvSpPr>
            <p:nvPr/>
          </p:nvSpPr>
          <p:spPr bwMode="auto">
            <a:xfrm>
              <a:off x="679" y="3888"/>
              <a:ext cx="4937" cy="252"/>
            </a:xfrm>
            <a:prstGeom prst="rect">
              <a:avLst/>
            </a:prstGeom>
            <a:solidFill>
              <a:srgbClr val="85B4D9"/>
            </a:solidFill>
            <a:ln w="9525">
              <a:noFill/>
              <a:miter lim="800000"/>
              <a:headEnd/>
              <a:tailEnd/>
            </a:ln>
          </p:spPr>
          <p:txBody>
            <a:bodyPr wrap="none">
              <a:prstTxWarp prst="textNoShape">
                <a:avLst/>
              </a:prstTxWarp>
              <a:spAutoFit/>
            </a:bodyPr>
            <a:lstStyle/>
            <a:p>
              <a:r>
                <a:rPr lang="en-US" sz="2000" b="1" dirty="0"/>
                <a:t>80%</a:t>
              </a:r>
              <a:r>
                <a:rPr lang="en-US" sz="2000" dirty="0"/>
                <a:t> do not know how to evaluate accuracy</a:t>
              </a:r>
              <a:r>
                <a:rPr lang="en-US" dirty="0"/>
                <a:t> </a:t>
              </a:r>
              <a:r>
                <a:rPr lang="en-US" sz="1800" dirty="0"/>
                <a:t>or did not locate the page.</a:t>
              </a:r>
              <a:endParaRPr lang="en-US" dirty="0"/>
            </a:p>
          </p:txBody>
        </p:sp>
        <p:sp>
          <p:nvSpPr>
            <p:cNvPr id="7" name="AutoShape 1029"/>
            <p:cNvSpPr>
              <a:spLocks noChangeArrowheads="1"/>
            </p:cNvSpPr>
            <p:nvPr/>
          </p:nvSpPr>
          <p:spPr bwMode="auto">
            <a:xfrm flipH="1">
              <a:off x="247" y="3360"/>
              <a:ext cx="528" cy="6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068 w 21600"/>
                <a:gd name="T25" fmla="*/ 12358 h 21600"/>
                <a:gd name="T26" fmla="*/ 18532 w 21600"/>
                <a:gd name="T27" fmla="*/ 18519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close/>
                </a:path>
              </a:pathLst>
            </a:custGeom>
            <a:solidFill>
              <a:srgbClr val="85B4D9"/>
            </a:solidFill>
            <a:ln w="9525">
              <a:solidFill>
                <a:schemeClr val="tx1"/>
              </a:solidFill>
              <a:miter lim="800000"/>
              <a:headEnd/>
              <a:tailEnd/>
            </a:ln>
          </p:spPr>
          <p:txBody>
            <a:bodyPr wrap="none" anchor="ctr">
              <a:prstTxWarp prst="textNoShape">
                <a:avLst/>
              </a:prstTxWarp>
            </a:bodyPr>
            <a:lstStyle/>
            <a:p>
              <a:endParaRPr lang="en-US"/>
            </a:p>
          </p:txBody>
        </p:sp>
      </p:grpSp>
      <p:grpSp>
        <p:nvGrpSpPr>
          <p:cNvPr id="8" name="Group 1030"/>
          <p:cNvGrpSpPr>
            <a:grpSpLocks/>
          </p:cNvGrpSpPr>
          <p:nvPr/>
        </p:nvGrpSpPr>
        <p:grpSpPr bwMode="auto">
          <a:xfrm>
            <a:off x="381000" y="1219200"/>
            <a:ext cx="7612064" cy="2209800"/>
            <a:chOff x="240" y="768"/>
            <a:chExt cx="4795" cy="1392"/>
          </a:xfrm>
        </p:grpSpPr>
        <p:sp>
          <p:nvSpPr>
            <p:cNvPr id="9" name="Rectangle 1031"/>
            <p:cNvSpPr>
              <a:spLocks noChangeArrowheads="1"/>
            </p:cNvSpPr>
            <p:nvPr/>
          </p:nvSpPr>
          <p:spPr bwMode="auto">
            <a:xfrm>
              <a:off x="240" y="1344"/>
              <a:ext cx="1056" cy="816"/>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10" name="AutoShape 1032"/>
            <p:cNvSpPr>
              <a:spLocks noChangeArrowheads="1"/>
            </p:cNvSpPr>
            <p:nvPr/>
          </p:nvSpPr>
          <p:spPr bwMode="auto">
            <a:xfrm flipH="1" flipV="1">
              <a:off x="672" y="768"/>
              <a:ext cx="480" cy="5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05 w 21600"/>
                <a:gd name="T25" fmla="*/ 12355 h 21600"/>
                <a:gd name="T26" fmla="*/ 18495 w 21600"/>
                <a:gd name="T27" fmla="*/ 1853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close/>
                </a:path>
              </a:pathLst>
            </a:cu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11" name="Text Box 1033"/>
            <p:cNvSpPr txBox="1">
              <a:spLocks noChangeArrowheads="1"/>
            </p:cNvSpPr>
            <p:nvPr/>
          </p:nvSpPr>
          <p:spPr bwMode="auto">
            <a:xfrm>
              <a:off x="1344" y="775"/>
              <a:ext cx="3691" cy="252"/>
            </a:xfrm>
            <a:prstGeom prst="rect">
              <a:avLst/>
            </a:prstGeom>
            <a:solidFill>
              <a:schemeClr val="accent2"/>
            </a:solidFill>
            <a:ln w="9525">
              <a:noFill/>
              <a:miter lim="800000"/>
              <a:headEnd/>
              <a:tailEnd/>
            </a:ln>
          </p:spPr>
          <p:txBody>
            <a:bodyPr wrap="none">
              <a:prstTxWarp prst="textNoShape">
                <a:avLst/>
              </a:prstTxWarp>
              <a:spAutoFit/>
            </a:bodyPr>
            <a:lstStyle/>
            <a:p>
              <a:r>
                <a:rPr lang="en-US" sz="2000" b="1" dirty="0"/>
                <a:t>Only 20%</a:t>
              </a:r>
              <a:r>
                <a:rPr lang="en-US" sz="2000" dirty="0"/>
                <a:t> have strategies for evaluating accuracy</a:t>
              </a:r>
              <a:endParaRPr lang="en-US" dirty="0"/>
            </a:p>
          </p:txBody>
        </p:sp>
      </p:grpSp>
      <p:graphicFrame>
        <p:nvGraphicFramePr>
          <p:cNvPr id="12" name="Group 1034"/>
          <p:cNvGraphicFramePr>
            <a:graphicFrameLocks noGrp="1"/>
          </p:cNvGraphicFramePr>
          <p:nvPr/>
        </p:nvGraphicFramePr>
        <p:xfrm>
          <a:off x="381000" y="2133600"/>
          <a:ext cx="8534400" cy="3840480"/>
        </p:xfrm>
        <a:graphic>
          <a:graphicData uri="http://schemas.openxmlformats.org/drawingml/2006/table">
            <a:tbl>
              <a:tblPr/>
              <a:tblGrid>
                <a:gridCol w="8534400"/>
              </a:tblGrid>
              <a:tr h="625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Times New Roman" pitchFamily="-111" charset="0"/>
                        </a:rPr>
                        <a:t>3 = .02%         </a:t>
                      </a:r>
                      <a:r>
                        <a:rPr kumimoji="0" lang="en-US" sz="2000" b="0" i="1" u="none" strike="noStrike" cap="none" normalizeH="0" baseline="0" dirty="0">
                          <a:ln>
                            <a:noFill/>
                          </a:ln>
                          <a:solidFill>
                            <a:schemeClr val="tx1"/>
                          </a:solidFill>
                          <a:effectLst/>
                          <a:latin typeface="Times New Roman" pitchFamily="-111" charset="0"/>
                        </a:rPr>
                        <a:t>I checked this information with </a:t>
                      </a:r>
                      <a:r>
                        <a:rPr kumimoji="0" lang="en-US" sz="2000" b="0" i="1" u="none" strike="noStrike" cap="none" normalizeH="0" baseline="0" dirty="0" err="1">
                          <a:ln>
                            <a:noFill/>
                          </a:ln>
                          <a:solidFill>
                            <a:schemeClr val="tx1"/>
                          </a:solidFill>
                          <a:effectLst/>
                          <a:latin typeface="Times New Roman" pitchFamily="-111" charset="0"/>
                        </a:rPr>
                        <a:t>www.____.com</a:t>
                      </a:r>
                      <a:r>
                        <a:rPr kumimoji="0" lang="en-US" sz="2000" b="0" i="1" u="none" strike="noStrike" cap="none" normalizeH="0" baseline="0" dirty="0">
                          <a:ln>
                            <a:noFill/>
                          </a:ln>
                          <a:solidFill>
                            <a:schemeClr val="tx1"/>
                          </a:solidFill>
                          <a:effectLst/>
                          <a:latin typeface="Times New Roman" pitchFamily="-111" charset="0"/>
                        </a:rPr>
                        <a:t> and they </a:t>
                      </a:r>
                      <a:br>
                        <a:rPr kumimoji="0" lang="en-US" sz="2000" b="0" i="1" u="none" strike="noStrike" cap="none" normalizeH="0" baseline="0" dirty="0">
                          <a:ln>
                            <a:noFill/>
                          </a:ln>
                          <a:solidFill>
                            <a:schemeClr val="tx1"/>
                          </a:solidFill>
                          <a:effectLst/>
                          <a:latin typeface="Times New Roman" pitchFamily="-111" charset="0"/>
                        </a:rPr>
                      </a:br>
                      <a:r>
                        <a:rPr kumimoji="0" lang="en-US" sz="2000" b="0" i="1" u="none" strike="noStrike" cap="none" normalizeH="0" baseline="0" dirty="0">
                          <a:ln>
                            <a:noFill/>
                          </a:ln>
                          <a:solidFill>
                            <a:schemeClr val="tx1"/>
                          </a:solidFill>
                          <a:effectLst/>
                          <a:latin typeface="Times New Roman" pitchFamily="-111" charset="0"/>
                        </a:rPr>
                        <a:t>                </a:t>
                      </a:r>
                      <a:r>
                        <a:rPr kumimoji="0" lang="en-US" sz="2000" b="0" i="0" u="none" strike="noStrike" cap="none" normalizeH="0" baseline="0" dirty="0">
                          <a:ln>
                            <a:noFill/>
                          </a:ln>
                          <a:solidFill>
                            <a:schemeClr val="tx1"/>
                          </a:solidFill>
                          <a:effectLst/>
                          <a:latin typeface="Times New Roman" pitchFamily="-111" charset="0"/>
                        </a:rPr>
                        <a:t>N=2</a:t>
                      </a:r>
                      <a:r>
                        <a:rPr kumimoji="0" lang="en-US" sz="2000" b="0" i="1" u="none" strike="noStrike" cap="none" normalizeH="0" baseline="0" dirty="0">
                          <a:ln>
                            <a:noFill/>
                          </a:ln>
                          <a:solidFill>
                            <a:schemeClr val="tx1"/>
                          </a:solidFill>
                          <a:effectLst/>
                          <a:latin typeface="Times New Roman" pitchFamily="-111" charset="0"/>
                        </a:rPr>
                        <a:t>         compared similarly.</a:t>
                      </a:r>
                      <a:r>
                        <a:rPr kumimoji="0" lang="en-US" sz="2000" b="0" i="0" u="none" strike="noStrike" cap="none" normalizeH="0" baseline="0" dirty="0">
                          <a:ln>
                            <a:noFill/>
                          </a:ln>
                          <a:solidFill>
                            <a:schemeClr val="tx1"/>
                          </a:solidFill>
                          <a:effectLst/>
                          <a:latin typeface="Times New Roman" pitchFamily="-111" charset="0"/>
                        </a:rPr>
                        <a:t> [checked with 2nd reliable source] </a:t>
                      </a:r>
                      <a:endParaRPr kumimoji="0" lang="en-US" sz="2800" b="0" i="0" u="none" strike="noStrike" cap="none" normalizeH="0" baseline="0" dirty="0">
                        <a:ln>
                          <a:noFill/>
                        </a:ln>
                        <a:solidFill>
                          <a:schemeClr val="tx1"/>
                        </a:solidFill>
                        <a:effectLst/>
                        <a:latin typeface="Helvetica" pitchFamily="-111"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7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Times New Roman" pitchFamily="-111" charset="0"/>
                        </a:rPr>
                        <a:t>2 = 19%          </a:t>
                      </a:r>
                      <a:r>
                        <a:rPr kumimoji="0" lang="en-US" sz="2000" b="0" i="1" u="none" strike="noStrike" cap="none" normalizeH="0" baseline="0" dirty="0">
                          <a:ln>
                            <a:noFill/>
                          </a:ln>
                          <a:solidFill>
                            <a:schemeClr val="tx1"/>
                          </a:solidFill>
                          <a:effectLst/>
                          <a:latin typeface="Times New Roman" pitchFamily="-111" charset="0"/>
                        </a:rPr>
                        <a:t>I know this is accurate because I learned it in science class.</a:t>
                      </a:r>
                      <a:r>
                        <a:rPr kumimoji="0" lang="en-US" sz="2000" b="0" i="0" u="none" strike="noStrike" cap="none" normalizeH="0" baseline="0" dirty="0">
                          <a:ln>
                            <a:noFill/>
                          </a:ln>
                          <a:solidFill>
                            <a:schemeClr val="tx1"/>
                          </a:solidFill>
                          <a:effectLst/>
                          <a:latin typeface="Times New Roman" pitchFamily="-111" charset="0"/>
                        </a:rPr>
                        <a:t/>
                      </a:r>
                      <a:br>
                        <a:rPr kumimoji="0" lang="en-US" sz="2000" b="0" i="0" u="none" strike="noStrike" cap="none" normalizeH="0" baseline="0" dirty="0">
                          <a:ln>
                            <a:noFill/>
                          </a:ln>
                          <a:solidFill>
                            <a:schemeClr val="tx1"/>
                          </a:solidFill>
                          <a:effectLst/>
                          <a:latin typeface="Times New Roman" pitchFamily="-111" charset="0"/>
                        </a:rPr>
                      </a:br>
                      <a:r>
                        <a:rPr kumimoji="0" lang="en-US" sz="2000" b="0" i="0" u="none" strike="noStrike" cap="none" normalizeH="0" baseline="0" dirty="0">
                          <a:ln>
                            <a:noFill/>
                          </a:ln>
                          <a:solidFill>
                            <a:schemeClr val="tx1"/>
                          </a:solidFill>
                          <a:effectLst/>
                          <a:latin typeface="Times New Roman" pitchFamily="-111" charset="0"/>
                        </a:rPr>
                        <a:t>               N=21        [compared with prior knowledge]</a:t>
                      </a:r>
                      <a:endParaRPr kumimoji="0" lang="en-US" sz="2800" b="0" i="0" u="none" strike="noStrike" cap="none" normalizeH="0" baseline="0" dirty="0">
                        <a:ln>
                          <a:noFill/>
                        </a:ln>
                        <a:solidFill>
                          <a:schemeClr val="tx1"/>
                        </a:solidFill>
                        <a:effectLst/>
                        <a:latin typeface="Helvetica" pitchFamily="-111"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5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Times New Roman" pitchFamily="-111" charset="0"/>
                        </a:rPr>
                        <a:t>1 = 26%          </a:t>
                      </a:r>
                      <a:r>
                        <a:rPr kumimoji="0" lang="en-US" sz="2000" b="0" i="1" u="none" strike="noStrike" cap="none" normalizeH="0" baseline="0" dirty="0">
                          <a:ln>
                            <a:noFill/>
                          </a:ln>
                          <a:solidFill>
                            <a:schemeClr val="tx1"/>
                          </a:solidFill>
                          <a:effectLst/>
                          <a:latin typeface="Times New Roman" pitchFamily="-111" charset="0"/>
                        </a:rPr>
                        <a:t>I know this is accurate</a:t>
                      </a:r>
                      <a:r>
                        <a:rPr kumimoji="0" lang="en-US" sz="2800" b="0" i="1" u="none" strike="noStrike" cap="none" normalizeH="0" baseline="0" dirty="0">
                          <a:ln>
                            <a:noFill/>
                          </a:ln>
                          <a:solidFill>
                            <a:schemeClr val="tx1"/>
                          </a:solidFill>
                          <a:effectLst/>
                          <a:latin typeface="Times New Roman" pitchFamily="-111" charset="0"/>
                        </a:rPr>
                        <a:t> </a:t>
                      </a:r>
                      <a:r>
                        <a:rPr kumimoji="0" lang="en-US" sz="2000" b="0" i="1" u="none" strike="noStrike" cap="none" normalizeH="0" baseline="0" dirty="0">
                          <a:ln>
                            <a:noFill/>
                          </a:ln>
                          <a:solidFill>
                            <a:schemeClr val="tx1"/>
                          </a:solidFill>
                          <a:effectLst/>
                          <a:latin typeface="Times New Roman" pitchFamily="-111" charset="0"/>
                        </a:rPr>
                        <a:t>because it’s made by a corporation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Times New Roman" pitchFamily="-111" charset="0"/>
                        </a:rPr>
                        <a:t>               </a:t>
                      </a:r>
                      <a:r>
                        <a:rPr kumimoji="0" lang="en-US" sz="2000" b="0" i="0" u="none" strike="noStrike" cap="none" normalizeH="0" baseline="0" dirty="0">
                          <a:ln>
                            <a:noFill/>
                          </a:ln>
                          <a:solidFill>
                            <a:schemeClr val="tx1"/>
                          </a:solidFill>
                          <a:effectLst/>
                          <a:latin typeface="Times New Roman" pitchFamily="-111" charset="0"/>
                        </a:rPr>
                        <a:t>N=28 </a:t>
                      </a:r>
                      <a:r>
                        <a:rPr kumimoji="0" lang="en-US" sz="2000" b="0" i="1" u="none" strike="noStrike" cap="none" normalizeH="0" baseline="0" dirty="0">
                          <a:ln>
                            <a:noFill/>
                          </a:ln>
                          <a:solidFill>
                            <a:schemeClr val="tx1"/>
                          </a:solidFill>
                          <a:effectLst/>
                          <a:latin typeface="Times New Roman" pitchFamily="-111" charset="0"/>
                        </a:rPr>
                        <a:t>       and there is a place to contact them.</a:t>
                      </a:r>
                      <a:r>
                        <a:rPr kumimoji="0" lang="en-US" sz="2000" b="0" i="0" u="none" strike="noStrike" cap="none" normalizeH="0" baseline="0" dirty="0">
                          <a:ln>
                            <a:noFill/>
                          </a:ln>
                          <a:solidFill>
                            <a:schemeClr val="tx1"/>
                          </a:solidFill>
                          <a:effectLst/>
                          <a:latin typeface="Times New Roman" pitchFamily="-111" charset="0"/>
                        </a:rPr>
                        <a:t>  [implicit trust]</a:t>
                      </a:r>
                      <a:endParaRPr kumimoji="0" lang="en-US" sz="2000" b="0" i="0" u="none" strike="noStrike" cap="none" normalizeH="0" baseline="0" dirty="0">
                        <a:ln>
                          <a:noFill/>
                        </a:ln>
                        <a:solidFill>
                          <a:schemeClr val="tx1"/>
                        </a:solidFill>
                        <a:effectLst/>
                        <a:latin typeface="Helvetica" pitchFamily="-111"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85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Times New Roman" pitchFamily="-111" charset="0"/>
                        </a:rPr>
                        <a:t>0 = 54%          </a:t>
                      </a:r>
                      <a:r>
                        <a:rPr kumimoji="0" lang="en-US" sz="2000" b="0" i="1" u="none" strike="noStrike" cap="none" normalizeH="0" baseline="0" dirty="0">
                          <a:ln>
                            <a:noFill/>
                          </a:ln>
                          <a:solidFill>
                            <a:schemeClr val="tx1"/>
                          </a:solidFill>
                          <a:effectLst/>
                          <a:latin typeface="Times New Roman" pitchFamily="-111" charset="0"/>
                        </a:rPr>
                        <a:t>It seems right but you can never know;</a:t>
                      </a:r>
                      <a:r>
                        <a:rPr kumimoji="0" lang="en-US" sz="2800" b="0" i="1" u="none" strike="noStrike" cap="none" normalizeH="0" baseline="0" dirty="0">
                          <a:ln>
                            <a:noFill/>
                          </a:ln>
                          <a:solidFill>
                            <a:schemeClr val="tx1"/>
                          </a:solidFill>
                          <a:effectLst/>
                          <a:latin typeface="Times New Roman" pitchFamily="-111" charset="0"/>
                        </a:rPr>
                        <a:t> </a:t>
                      </a:r>
                      <a:r>
                        <a:rPr kumimoji="0" lang="en-US" sz="2000" b="0" i="1" u="none" strike="noStrike" cap="none" normalizeH="0" baseline="0" dirty="0">
                          <a:ln>
                            <a:noFill/>
                          </a:ln>
                          <a:solidFill>
                            <a:schemeClr val="tx1"/>
                          </a:solidFill>
                          <a:effectLst/>
                          <a:latin typeface="Times New Roman" pitchFamily="-111" charset="0"/>
                        </a:rPr>
                        <a:t>The website I </a:t>
                      </a:r>
                      <a:br>
                        <a:rPr kumimoji="0" lang="en-US" sz="2000" b="0" i="1" u="none" strike="noStrike" cap="none" normalizeH="0" baseline="0" dirty="0">
                          <a:ln>
                            <a:noFill/>
                          </a:ln>
                          <a:solidFill>
                            <a:schemeClr val="tx1"/>
                          </a:solidFill>
                          <a:effectLst/>
                          <a:latin typeface="Times New Roman" pitchFamily="-111" charset="0"/>
                        </a:rPr>
                      </a:br>
                      <a:r>
                        <a:rPr kumimoji="0" lang="en-US" sz="2000" b="0" i="1" u="none" strike="noStrike" cap="none" normalizeH="0" baseline="0" dirty="0">
                          <a:ln>
                            <a:noFill/>
                          </a:ln>
                          <a:solidFill>
                            <a:schemeClr val="tx1"/>
                          </a:solidFill>
                          <a:effectLst/>
                          <a:latin typeface="Times New Roman" pitchFamily="-111" charset="0"/>
                        </a:rPr>
                        <a:t>               </a:t>
                      </a:r>
                      <a:r>
                        <a:rPr kumimoji="0" lang="en-US" sz="2000" b="0" i="0" u="none" strike="noStrike" cap="none" normalizeH="0" baseline="0" dirty="0">
                          <a:ln>
                            <a:noFill/>
                          </a:ln>
                          <a:solidFill>
                            <a:schemeClr val="tx1"/>
                          </a:solidFill>
                          <a:effectLst/>
                          <a:latin typeface="Times New Roman" pitchFamily="-111" charset="0"/>
                        </a:rPr>
                        <a:t>N=58</a:t>
                      </a:r>
                      <a:r>
                        <a:rPr kumimoji="0" lang="en-US" sz="2000" b="0" i="1" u="none" strike="noStrike" cap="none" normalizeH="0" baseline="0" dirty="0">
                          <a:ln>
                            <a:noFill/>
                          </a:ln>
                          <a:solidFill>
                            <a:schemeClr val="tx1"/>
                          </a:solidFill>
                          <a:effectLst/>
                          <a:latin typeface="Times New Roman" pitchFamily="-111" charset="0"/>
                        </a:rPr>
                        <a:t>        think is always right;</a:t>
                      </a:r>
                      <a:r>
                        <a:rPr kumimoji="0" lang="en-US" sz="2800" b="0" i="1" u="none" strike="noStrike" cap="none" normalizeH="0" baseline="0" dirty="0">
                          <a:ln>
                            <a:noFill/>
                          </a:ln>
                          <a:solidFill>
                            <a:schemeClr val="tx1"/>
                          </a:solidFill>
                          <a:effectLst/>
                          <a:latin typeface="Times New Roman" pitchFamily="-111" charset="0"/>
                        </a:rPr>
                        <a:t> </a:t>
                      </a:r>
                      <a:r>
                        <a:rPr kumimoji="0" lang="en-US" sz="2000" b="0" i="1" u="none" strike="noStrike" cap="none" normalizeH="0" baseline="0" dirty="0">
                          <a:ln>
                            <a:noFill/>
                          </a:ln>
                          <a:solidFill>
                            <a:schemeClr val="tx1"/>
                          </a:solidFill>
                          <a:effectLst/>
                          <a:latin typeface="Times New Roman" pitchFamily="-111" charset="0"/>
                        </a:rPr>
                        <a:t>It had plenty of pictures;</a:t>
                      </a:r>
                      <a:r>
                        <a:rPr kumimoji="0" lang="en-US" sz="2800" b="0" i="1" u="none" strike="noStrike" cap="none" normalizeH="0" baseline="0" dirty="0">
                          <a:ln>
                            <a:noFill/>
                          </a:ln>
                          <a:solidFill>
                            <a:schemeClr val="tx1"/>
                          </a:solidFill>
                          <a:effectLst/>
                          <a:latin typeface="Times New Roman" pitchFamily="-111" charset="0"/>
                        </a:rPr>
                        <a:t> </a:t>
                      </a:r>
                      <a:r>
                        <a:rPr kumimoji="0" lang="en-US" sz="2000" b="0" i="1" u="none" strike="noStrike" cap="none" normalizeH="0" baseline="0" dirty="0">
                          <a:ln>
                            <a:noFill/>
                          </a:ln>
                          <a:solidFill>
                            <a:schemeClr val="tx1"/>
                          </a:solidFill>
                          <a:effectLst/>
                          <a:latin typeface="Times New Roman" pitchFamily="-111" charset="0"/>
                        </a:rPr>
                        <a:t>I checked it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1" u="none" strike="noStrike" cap="none" normalizeH="0" baseline="0" dirty="0">
                          <a:ln>
                            <a:noFill/>
                          </a:ln>
                          <a:solidFill>
                            <a:schemeClr val="tx1"/>
                          </a:solidFill>
                          <a:effectLst/>
                          <a:latin typeface="Times New Roman" pitchFamily="-111" charset="0"/>
                        </a:rPr>
                        <a:t>                                 out with Ask </a:t>
                      </a:r>
                      <a:r>
                        <a:rPr kumimoji="0" lang="en-US" sz="2000" b="0" i="1" u="none" strike="noStrike" cap="none" normalizeH="0" baseline="0" dirty="0" err="1">
                          <a:ln>
                            <a:noFill/>
                          </a:ln>
                          <a:solidFill>
                            <a:schemeClr val="tx1"/>
                          </a:solidFill>
                          <a:effectLst/>
                          <a:latin typeface="Times New Roman" pitchFamily="-111" charset="0"/>
                        </a:rPr>
                        <a:t>Jeeves</a:t>
                      </a:r>
                      <a:r>
                        <a:rPr kumimoji="0" lang="en-US" sz="2000" b="0" i="1" u="none" strike="noStrike" cap="none" normalizeH="0" baseline="0" dirty="0">
                          <a:ln>
                            <a:noFill/>
                          </a:ln>
                          <a:solidFill>
                            <a:schemeClr val="tx1"/>
                          </a:solidFill>
                          <a:effectLst/>
                          <a:latin typeface="Times New Roman" pitchFamily="-111" charset="0"/>
                        </a:rPr>
                        <a:t>; Why would they lie? </a:t>
                      </a:r>
                      <a:r>
                        <a:rPr kumimoji="0" lang="en-US" sz="2000" b="0" i="0" u="none" strike="noStrike" cap="none" normalizeH="0" baseline="0" dirty="0">
                          <a:ln>
                            <a:noFill/>
                          </a:ln>
                          <a:solidFill>
                            <a:schemeClr val="tx1"/>
                          </a:solidFill>
                          <a:effectLst/>
                          <a:latin typeface="Times New Roman" pitchFamily="-111" charset="0"/>
                        </a:rPr>
                        <a:t>[misconceptions]</a:t>
                      </a:r>
                      <a:endParaRPr kumimoji="0" lang="en-US" sz="2800" b="0" i="0" u="none" strike="noStrike" cap="none" normalizeH="0" baseline="0" dirty="0">
                        <a:ln>
                          <a:noFill/>
                        </a:ln>
                        <a:solidFill>
                          <a:schemeClr val="tx1"/>
                        </a:solidFill>
                        <a:effectLst/>
                        <a:latin typeface="Helvetica" pitchFamily="-111"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 name="Rectangle 1046"/>
          <p:cNvSpPr>
            <a:spLocks noGrp="1" noChangeArrowheads="1"/>
          </p:cNvSpPr>
          <p:nvPr>
            <p:ph type="title"/>
          </p:nvPr>
        </p:nvSpPr>
        <p:spPr>
          <a:xfrm>
            <a:off x="392113" y="-292348"/>
            <a:ext cx="8599487" cy="1143000"/>
          </a:xfrm>
          <a:noFill/>
        </p:spPr>
        <p:txBody>
          <a:bodyPr/>
          <a:lstStyle/>
          <a:p>
            <a:pPr eaLnBrk="1" hangingPunct="1"/>
            <a:r>
              <a:rPr lang="en-US" sz="2800" b="1" dirty="0">
                <a:solidFill>
                  <a:schemeClr val="accent1">
                    <a:lumMod val="75000"/>
                  </a:schemeClr>
                </a:solidFill>
                <a:ea typeface="ＭＳ Ｐゴシック" charset="-128"/>
                <a:cs typeface="ＭＳ Ｐゴシック" charset="-128"/>
              </a:rPr>
              <a:t>Evaluating </a:t>
            </a:r>
            <a:r>
              <a:rPr lang="en-US" sz="2800" b="1" u="sng" dirty="0">
                <a:solidFill>
                  <a:schemeClr val="accent1">
                    <a:lumMod val="75000"/>
                  </a:schemeClr>
                </a:solidFill>
                <a:ea typeface="ＭＳ Ｐゴシック" charset="-128"/>
                <a:cs typeface="ＭＳ Ｐゴシック" charset="-128"/>
              </a:rPr>
              <a:t>Accuracy</a:t>
            </a:r>
            <a:r>
              <a:rPr lang="en-US" sz="2800" b="1" dirty="0">
                <a:solidFill>
                  <a:schemeClr val="accent1">
                    <a:lumMod val="75000"/>
                  </a:schemeClr>
                </a:solidFill>
                <a:ea typeface="ＭＳ Ｐゴシック" charset="-128"/>
                <a:cs typeface="ＭＳ Ｐゴシック" charset="-128"/>
              </a:rPr>
              <a:t> of Online Information</a:t>
            </a:r>
            <a:endParaRPr lang="en-US" sz="3200" b="1" dirty="0">
              <a:solidFill>
                <a:schemeClr val="accent1">
                  <a:lumMod val="75000"/>
                </a:schemeClr>
              </a:solidFill>
              <a:ea typeface="ＭＳ Ｐゴシック" charset="-128"/>
              <a:cs typeface="ＭＳ Ｐゴシック" charset="-128"/>
            </a:endParaRPr>
          </a:p>
        </p:txBody>
      </p:sp>
      <p:sp>
        <p:nvSpPr>
          <p:cNvPr id="14" name="Text Box 1047"/>
          <p:cNvSpPr txBox="1">
            <a:spLocks noChangeArrowheads="1"/>
          </p:cNvSpPr>
          <p:nvPr/>
        </p:nvSpPr>
        <p:spPr bwMode="auto">
          <a:xfrm>
            <a:off x="6001577" y="838200"/>
            <a:ext cx="3142423" cy="369332"/>
          </a:xfrm>
          <a:prstGeom prst="rect">
            <a:avLst/>
          </a:prstGeom>
          <a:noFill/>
          <a:ln w="9525">
            <a:noFill/>
            <a:miter lim="800000"/>
            <a:headEnd/>
            <a:tailEnd/>
          </a:ln>
        </p:spPr>
        <p:txBody>
          <a:bodyPr wrap="square">
            <a:prstTxWarp prst="textNoShape">
              <a:avLst/>
            </a:prstTxWarp>
            <a:spAutoFit/>
          </a:bodyPr>
          <a:lstStyle/>
          <a:p>
            <a:r>
              <a:rPr lang="en-US" sz="1800" dirty="0" smtClean="0"/>
              <a:t>(Coiro, 2007</a:t>
            </a:r>
            <a:r>
              <a:rPr lang="en-US" sz="1800" dirty="0"/>
              <a:t>) Total N=109</a:t>
            </a:r>
            <a:endParaRPr lang="en-US" dirty="0"/>
          </a:p>
        </p:txBody>
      </p:sp>
      <p:sp>
        <p:nvSpPr>
          <p:cNvPr id="15" name="Rectangle 14"/>
          <p:cNvSpPr/>
          <p:nvPr/>
        </p:nvSpPr>
        <p:spPr>
          <a:xfrm>
            <a:off x="0" y="711"/>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p:cNvGrpSpPr>
          <p:nvPr/>
        </p:nvGrpSpPr>
        <p:grpSpPr bwMode="auto">
          <a:xfrm>
            <a:off x="381000" y="3810000"/>
            <a:ext cx="8004176" cy="2895600"/>
            <a:chOff x="240" y="2400"/>
            <a:chExt cx="5042" cy="1632"/>
          </a:xfrm>
        </p:grpSpPr>
        <p:sp>
          <p:nvSpPr>
            <p:cNvPr id="5" name="Rectangle 3"/>
            <p:cNvSpPr>
              <a:spLocks noChangeArrowheads="1"/>
            </p:cNvSpPr>
            <p:nvPr/>
          </p:nvSpPr>
          <p:spPr bwMode="auto">
            <a:xfrm>
              <a:off x="240" y="2400"/>
              <a:ext cx="1056" cy="912"/>
            </a:xfrm>
            <a:prstGeom prst="rect">
              <a:avLst/>
            </a:prstGeom>
            <a:solidFill>
              <a:srgbClr val="85B4D9"/>
            </a:solidFill>
            <a:ln w="9525">
              <a:solidFill>
                <a:schemeClr val="tx1"/>
              </a:solidFill>
              <a:miter lim="800000"/>
              <a:headEnd/>
              <a:tailEnd/>
            </a:ln>
          </p:spPr>
          <p:txBody>
            <a:bodyPr wrap="none" anchor="ctr">
              <a:prstTxWarp prst="textNoShape">
                <a:avLst/>
              </a:prstTxWarp>
            </a:bodyPr>
            <a:lstStyle/>
            <a:p>
              <a:endParaRPr lang="en-US"/>
            </a:p>
          </p:txBody>
        </p:sp>
        <p:sp>
          <p:nvSpPr>
            <p:cNvPr id="6" name="Text Box 4"/>
            <p:cNvSpPr txBox="1">
              <a:spLocks noChangeArrowheads="1"/>
            </p:cNvSpPr>
            <p:nvPr/>
          </p:nvSpPr>
          <p:spPr bwMode="auto">
            <a:xfrm>
              <a:off x="864" y="3696"/>
              <a:ext cx="4418" cy="226"/>
            </a:xfrm>
            <a:prstGeom prst="rect">
              <a:avLst/>
            </a:prstGeom>
            <a:solidFill>
              <a:srgbClr val="85B4D9"/>
            </a:solidFill>
            <a:ln w="9525">
              <a:noFill/>
              <a:miter lim="800000"/>
              <a:headEnd/>
              <a:tailEnd/>
            </a:ln>
          </p:spPr>
          <p:txBody>
            <a:bodyPr wrap="none">
              <a:prstTxWarp prst="textNoShape">
                <a:avLst/>
              </a:prstTxWarp>
              <a:spAutoFit/>
            </a:bodyPr>
            <a:lstStyle/>
            <a:p>
              <a:r>
                <a:rPr lang="en-US" sz="2000" b="1" dirty="0"/>
                <a:t>71%</a:t>
              </a:r>
              <a:r>
                <a:rPr lang="en-US" sz="2000" dirty="0"/>
                <a:t> considered only relevancy, text length, or did not know.</a:t>
              </a:r>
              <a:endParaRPr lang="en-US" dirty="0"/>
            </a:p>
          </p:txBody>
        </p:sp>
        <p:sp>
          <p:nvSpPr>
            <p:cNvPr id="7" name="AutoShape 5"/>
            <p:cNvSpPr>
              <a:spLocks noChangeArrowheads="1"/>
            </p:cNvSpPr>
            <p:nvPr/>
          </p:nvSpPr>
          <p:spPr bwMode="auto">
            <a:xfrm flipH="1">
              <a:off x="247" y="3408"/>
              <a:ext cx="528" cy="6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068 w 21600"/>
                <a:gd name="T25" fmla="*/ 12358 h 21600"/>
                <a:gd name="T26" fmla="*/ 18532 w 21600"/>
                <a:gd name="T27" fmla="*/ 18519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close/>
                </a:path>
              </a:pathLst>
            </a:custGeom>
            <a:solidFill>
              <a:srgbClr val="85B4D9"/>
            </a:solidFill>
            <a:ln w="9525">
              <a:solidFill>
                <a:schemeClr val="tx1"/>
              </a:solidFill>
              <a:miter lim="800000"/>
              <a:headEnd/>
              <a:tailEnd/>
            </a:ln>
          </p:spPr>
          <p:txBody>
            <a:bodyPr wrap="none" anchor="ctr">
              <a:prstTxWarp prst="textNoShape">
                <a:avLst/>
              </a:prstTxWarp>
            </a:bodyPr>
            <a:lstStyle/>
            <a:p>
              <a:endParaRPr lang="en-US"/>
            </a:p>
          </p:txBody>
        </p:sp>
      </p:grpSp>
      <p:grpSp>
        <p:nvGrpSpPr>
          <p:cNvPr id="8" name="Group 6"/>
          <p:cNvGrpSpPr>
            <a:grpSpLocks/>
          </p:cNvGrpSpPr>
          <p:nvPr/>
        </p:nvGrpSpPr>
        <p:grpSpPr bwMode="auto">
          <a:xfrm>
            <a:off x="381000" y="1066800"/>
            <a:ext cx="7824789" cy="2667000"/>
            <a:chOff x="240" y="720"/>
            <a:chExt cx="4929" cy="1536"/>
          </a:xfrm>
        </p:grpSpPr>
        <p:sp>
          <p:nvSpPr>
            <p:cNvPr id="9" name="Rectangle 7"/>
            <p:cNvSpPr>
              <a:spLocks noChangeArrowheads="1"/>
            </p:cNvSpPr>
            <p:nvPr/>
          </p:nvSpPr>
          <p:spPr bwMode="auto">
            <a:xfrm>
              <a:off x="240" y="1344"/>
              <a:ext cx="1056" cy="912"/>
            </a:xfrm>
            <a:prstGeom prst="rect">
              <a:avLst/>
            </a:pr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10" name="AutoShape 8"/>
            <p:cNvSpPr>
              <a:spLocks noChangeArrowheads="1"/>
            </p:cNvSpPr>
            <p:nvPr/>
          </p:nvSpPr>
          <p:spPr bwMode="auto">
            <a:xfrm flipH="1" flipV="1">
              <a:off x="576" y="720"/>
              <a:ext cx="528"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068 w 21600"/>
                <a:gd name="T25" fmla="*/ 12338 h 21600"/>
                <a:gd name="T26" fmla="*/ 18532 w 21600"/>
                <a:gd name="T27" fmla="*/ 1852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close/>
                </a:path>
              </a:pathLst>
            </a:custGeom>
            <a:solidFill>
              <a:schemeClr val="accent2"/>
            </a:solidFill>
            <a:ln w="9525">
              <a:solidFill>
                <a:schemeClr val="tx1"/>
              </a:solidFill>
              <a:miter lim="800000"/>
              <a:headEnd/>
              <a:tailEnd/>
            </a:ln>
          </p:spPr>
          <p:txBody>
            <a:bodyPr wrap="none" anchor="ctr">
              <a:prstTxWarp prst="textNoShape">
                <a:avLst/>
              </a:prstTxWarp>
            </a:bodyPr>
            <a:lstStyle/>
            <a:p>
              <a:endParaRPr lang="en-US"/>
            </a:p>
          </p:txBody>
        </p:sp>
        <p:sp>
          <p:nvSpPr>
            <p:cNvPr id="11" name="Text Box 9"/>
            <p:cNvSpPr txBox="1">
              <a:spLocks noChangeArrowheads="1"/>
            </p:cNvSpPr>
            <p:nvPr/>
          </p:nvSpPr>
          <p:spPr bwMode="auto">
            <a:xfrm>
              <a:off x="1296" y="775"/>
              <a:ext cx="3873" cy="230"/>
            </a:xfrm>
            <a:prstGeom prst="rect">
              <a:avLst/>
            </a:prstGeom>
            <a:solidFill>
              <a:schemeClr val="accent2"/>
            </a:solidFill>
            <a:ln w="9525">
              <a:noFill/>
              <a:miter lim="800000"/>
              <a:headEnd/>
              <a:tailEnd/>
            </a:ln>
          </p:spPr>
          <p:txBody>
            <a:bodyPr wrap="none">
              <a:prstTxWarp prst="textNoShape">
                <a:avLst/>
              </a:prstTxWarp>
              <a:spAutoFit/>
            </a:bodyPr>
            <a:lstStyle/>
            <a:p>
              <a:r>
                <a:rPr lang="en-US" sz="1800" b="1" dirty="0"/>
                <a:t>Only 29%</a:t>
              </a:r>
              <a:r>
                <a:rPr lang="en-US" sz="1800" dirty="0"/>
                <a:t> </a:t>
              </a:r>
              <a:r>
                <a:rPr lang="en-US" sz="2000" dirty="0"/>
                <a:t>correctly identified the most reliable source</a:t>
              </a:r>
              <a:endParaRPr lang="en-US" dirty="0"/>
            </a:p>
          </p:txBody>
        </p:sp>
      </p:grpSp>
      <p:graphicFrame>
        <p:nvGraphicFramePr>
          <p:cNvPr id="12" name="Group 10"/>
          <p:cNvGraphicFramePr>
            <a:graphicFrameLocks noGrp="1"/>
          </p:cNvGraphicFramePr>
          <p:nvPr/>
        </p:nvGraphicFramePr>
        <p:xfrm>
          <a:off x="392113" y="2133600"/>
          <a:ext cx="8534400" cy="3321368"/>
        </p:xfrm>
        <a:graphic>
          <a:graphicData uri="http://schemas.openxmlformats.org/drawingml/2006/table">
            <a:tbl>
              <a:tblPr/>
              <a:tblGrid>
                <a:gridCol w="8534400"/>
              </a:tblGrid>
              <a:tr h="625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11" charset="0"/>
                        </a:rPr>
                        <a:t>3 = 13%        </a:t>
                      </a:r>
                      <a:r>
                        <a:rPr kumimoji="0" lang="en-US" sz="2000" b="0" i="1" u="none" strike="noStrike" cap="none" normalizeH="0" baseline="0">
                          <a:ln>
                            <a:noFill/>
                          </a:ln>
                          <a:solidFill>
                            <a:schemeClr val="tx1"/>
                          </a:solidFill>
                          <a:effectLst/>
                          <a:latin typeface="Times New Roman" pitchFamily="-111" charset="0"/>
                        </a:rPr>
                        <a:t>This is most reliable because it is made by doctors from the </a:t>
                      </a:r>
                      <a:br>
                        <a:rPr kumimoji="0" lang="en-US" sz="2000" b="0" i="1" u="none" strike="noStrike" cap="none" normalizeH="0" baseline="0">
                          <a:ln>
                            <a:noFill/>
                          </a:ln>
                          <a:solidFill>
                            <a:schemeClr val="tx1"/>
                          </a:solidFill>
                          <a:effectLst/>
                          <a:latin typeface="Times New Roman" pitchFamily="-111" charset="0"/>
                        </a:rPr>
                      </a:br>
                      <a:r>
                        <a:rPr kumimoji="0" lang="en-US" sz="2000" b="0" i="1" u="none" strike="noStrike" cap="none" normalizeH="0" baseline="0">
                          <a:ln>
                            <a:noFill/>
                          </a:ln>
                          <a:solidFill>
                            <a:schemeClr val="tx1"/>
                          </a:solidFill>
                          <a:effectLst/>
                          <a:latin typeface="Times New Roman" pitchFamily="-111" charset="0"/>
                        </a:rPr>
                        <a:t>            N=14         American Lung Association </a:t>
                      </a:r>
                      <a:r>
                        <a:rPr kumimoji="0" lang="en-US" sz="2000" b="0" i="0" u="none" strike="noStrike" cap="none" normalizeH="0" baseline="0">
                          <a:ln>
                            <a:noFill/>
                          </a:ln>
                          <a:solidFill>
                            <a:schemeClr val="tx1"/>
                          </a:solidFill>
                          <a:effectLst/>
                          <a:latin typeface="Times New Roman" pitchFamily="-111" charset="0"/>
                        </a:rPr>
                        <a:t>[critically consider source]</a:t>
                      </a:r>
                      <a:r>
                        <a:rPr kumimoji="0" lang="en-US" sz="2000" b="0" i="1" u="none" strike="noStrike" cap="none" normalizeH="0" baseline="0">
                          <a:ln>
                            <a:noFill/>
                          </a:ln>
                          <a:solidFill>
                            <a:schemeClr val="tx1"/>
                          </a:solidFill>
                          <a:effectLst/>
                          <a:latin typeface="Times New Roman" pitchFamily="-111" charset="0"/>
                        </a:rPr>
                        <a:t> </a:t>
                      </a:r>
                      <a:endParaRPr kumimoji="0" lang="en-US" sz="2800" b="0" i="0" u="none" strike="noStrike" cap="none" normalizeH="0" baseline="0">
                        <a:ln>
                          <a:noFill/>
                        </a:ln>
                        <a:solidFill>
                          <a:schemeClr val="tx1"/>
                        </a:solidFill>
                        <a:effectLst/>
                        <a:latin typeface="Helvetica" pitchFamily="-111"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7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Times New Roman" pitchFamily="-111" charset="0"/>
                        </a:rPr>
                        <a:t>2 = 16%        </a:t>
                      </a:r>
                      <a:r>
                        <a:rPr kumimoji="0" lang="en-US" sz="2000" b="0" i="1" u="none" strike="noStrike" cap="none" normalizeH="0" baseline="0" dirty="0">
                          <a:ln>
                            <a:noFill/>
                          </a:ln>
                          <a:solidFill>
                            <a:schemeClr val="tx1"/>
                          </a:solidFill>
                          <a:effectLst/>
                          <a:latin typeface="Times New Roman" pitchFamily="-111" charset="0"/>
                        </a:rPr>
                        <a:t>There are no spelling mistakes and the </a:t>
                      </a:r>
                      <a:r>
                        <a:rPr kumimoji="0" lang="en-US" sz="2000" b="0" i="1" u="none" strike="noStrike" cap="none" normalizeH="0" baseline="0" dirty="0" err="1">
                          <a:ln>
                            <a:noFill/>
                          </a:ln>
                          <a:solidFill>
                            <a:schemeClr val="tx1"/>
                          </a:solidFill>
                          <a:effectLst/>
                          <a:latin typeface="Times New Roman" pitchFamily="-111" charset="0"/>
                        </a:rPr>
                        <a:t>url</a:t>
                      </a:r>
                      <a:r>
                        <a:rPr kumimoji="0" lang="en-US" sz="2000" b="0" i="1" u="none" strike="noStrike" cap="none" normalizeH="0" baseline="0" dirty="0">
                          <a:ln>
                            <a:noFill/>
                          </a:ln>
                          <a:solidFill>
                            <a:schemeClr val="tx1"/>
                          </a:solidFill>
                          <a:effectLst/>
                          <a:latin typeface="Times New Roman" pitchFamily="-111" charset="0"/>
                        </a:rPr>
                        <a:t> is a .org.</a:t>
                      </a:r>
                      <a:r>
                        <a:rPr kumimoji="0" lang="en-US" sz="2000" b="0" i="0" u="none" strike="noStrike" cap="none" normalizeH="0" baseline="0" dirty="0">
                          <a:ln>
                            <a:noFill/>
                          </a:ln>
                          <a:solidFill>
                            <a:schemeClr val="tx1"/>
                          </a:solidFill>
                          <a:effectLst/>
                          <a:latin typeface="Times New Roman" pitchFamily="-111" charset="0"/>
                        </a:rPr>
                        <a:t>  [surface </a:t>
                      </a:r>
                      <a:r>
                        <a:rPr kumimoji="0" lang="en-US" sz="2000" b="0" i="1" u="none" strike="noStrike" cap="none" normalizeH="0" baseline="0" dirty="0">
                          <a:ln>
                            <a:noFill/>
                          </a:ln>
                          <a:solidFill>
                            <a:schemeClr val="tx1"/>
                          </a:solidFill>
                          <a:effectLst/>
                          <a:latin typeface="Times New Roman" pitchFamily="-111" charset="0"/>
                        </a:rPr>
                        <a:t/>
                      </a:r>
                      <a:br>
                        <a:rPr kumimoji="0" lang="en-US" sz="2000" b="0" i="1" u="none" strike="noStrike" cap="none" normalizeH="0" baseline="0" dirty="0">
                          <a:ln>
                            <a:noFill/>
                          </a:ln>
                          <a:solidFill>
                            <a:schemeClr val="tx1"/>
                          </a:solidFill>
                          <a:effectLst/>
                          <a:latin typeface="Times New Roman" pitchFamily="-111" charset="0"/>
                        </a:rPr>
                      </a:br>
                      <a:r>
                        <a:rPr kumimoji="0" lang="en-US" sz="2000" b="0" i="1" u="none" strike="noStrike" cap="none" normalizeH="0" baseline="0" dirty="0">
                          <a:ln>
                            <a:noFill/>
                          </a:ln>
                          <a:solidFill>
                            <a:schemeClr val="tx1"/>
                          </a:solidFill>
                          <a:effectLst/>
                          <a:latin typeface="Times New Roman" pitchFamily="-111" charset="0"/>
                        </a:rPr>
                        <a:t>            N=18</a:t>
                      </a:r>
                      <a:r>
                        <a:rPr kumimoji="0" lang="en-US" sz="2000" b="0" i="0" u="none" strike="noStrike" cap="none" normalizeH="0" baseline="0" dirty="0">
                          <a:ln>
                            <a:noFill/>
                          </a:ln>
                          <a:solidFill>
                            <a:schemeClr val="tx1"/>
                          </a:solidFill>
                          <a:effectLst/>
                          <a:latin typeface="Times New Roman" pitchFamily="-111" charset="0"/>
                        </a:rPr>
                        <a:t>         procedures]            </a:t>
                      </a:r>
                      <a:endParaRPr kumimoji="0" lang="en-US" sz="2800" b="0" i="0" u="none" strike="noStrike" cap="none" normalizeH="0" baseline="0" dirty="0">
                        <a:ln>
                          <a:noFill/>
                        </a:ln>
                        <a:solidFill>
                          <a:schemeClr val="tx1"/>
                        </a:solidFill>
                        <a:effectLst/>
                        <a:latin typeface="Helvetica" pitchFamily="-111"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54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Times New Roman" pitchFamily="-111" charset="0"/>
                        </a:rPr>
                        <a:t>1 = 34%        </a:t>
                      </a:r>
                      <a:r>
                        <a:rPr kumimoji="0" lang="en-US" sz="2000" b="0" i="1" u="none" strike="noStrike" cap="none" normalizeH="0" baseline="0">
                          <a:ln>
                            <a:noFill/>
                          </a:ln>
                          <a:solidFill>
                            <a:schemeClr val="tx1"/>
                          </a:solidFill>
                          <a:effectLst/>
                          <a:latin typeface="Times New Roman" pitchFamily="-111" charset="0"/>
                        </a:rPr>
                        <a:t>I knew more about carbon monoxide than I knew from reading</a:t>
                      </a:r>
                      <a:br>
                        <a:rPr kumimoji="0" lang="en-US" sz="2000" b="0" i="1" u="none" strike="noStrike" cap="none" normalizeH="0" baseline="0">
                          <a:ln>
                            <a:noFill/>
                          </a:ln>
                          <a:solidFill>
                            <a:schemeClr val="tx1"/>
                          </a:solidFill>
                          <a:effectLst/>
                          <a:latin typeface="Times New Roman" pitchFamily="-111" charset="0"/>
                        </a:rPr>
                      </a:br>
                      <a:r>
                        <a:rPr kumimoji="0" lang="en-US" sz="2000" b="0" i="1" u="none" strike="noStrike" cap="none" normalizeH="0" baseline="0">
                          <a:ln>
                            <a:noFill/>
                          </a:ln>
                          <a:solidFill>
                            <a:schemeClr val="tx1"/>
                          </a:solidFill>
                          <a:effectLst/>
                          <a:latin typeface="Times New Roman" pitchFamily="-111" charset="0"/>
                        </a:rPr>
                        <a:t>             N=37       all of the other pages</a:t>
                      </a:r>
                      <a:r>
                        <a:rPr kumimoji="0" lang="en-US" sz="2000" b="0" i="0" u="none" strike="noStrike" cap="none" normalizeH="0" baseline="0">
                          <a:ln>
                            <a:noFill/>
                          </a:ln>
                          <a:solidFill>
                            <a:schemeClr val="tx1"/>
                          </a:solidFill>
                          <a:effectLst/>
                          <a:latin typeface="Times New Roman" pitchFamily="-111" charset="0"/>
                        </a:rPr>
                        <a:t>  [only relevancy or interest]</a:t>
                      </a:r>
                      <a:endParaRPr kumimoji="0" lang="en-US" sz="2000" b="0" i="0" u="none" strike="noStrike" cap="none" normalizeH="0" baseline="0">
                        <a:ln>
                          <a:noFill/>
                        </a:ln>
                        <a:solidFill>
                          <a:schemeClr val="tx1"/>
                        </a:solidFill>
                        <a:effectLst/>
                        <a:latin typeface="Helvetica" pitchFamily="-111"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24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Times New Roman" pitchFamily="-111" charset="0"/>
                        </a:rPr>
                        <a:t>0 = 37%        </a:t>
                      </a:r>
                      <a:r>
                        <a:rPr kumimoji="0" lang="en-US" sz="2000" b="0" i="1" u="none" strike="noStrike" cap="none" normalizeH="0" baseline="0" dirty="0">
                          <a:ln>
                            <a:noFill/>
                          </a:ln>
                          <a:solidFill>
                            <a:schemeClr val="tx1"/>
                          </a:solidFill>
                          <a:effectLst/>
                          <a:latin typeface="Times New Roman" pitchFamily="-111" charset="0"/>
                        </a:rPr>
                        <a:t>It’s really detailed and it has like 10 paragraphs of </a:t>
                      </a:r>
                      <a:br>
                        <a:rPr kumimoji="0" lang="en-US" sz="2000" b="0" i="1" u="none" strike="noStrike" cap="none" normalizeH="0" baseline="0" dirty="0">
                          <a:ln>
                            <a:noFill/>
                          </a:ln>
                          <a:solidFill>
                            <a:schemeClr val="tx1"/>
                          </a:solidFill>
                          <a:effectLst/>
                          <a:latin typeface="Times New Roman" pitchFamily="-111" charset="0"/>
                        </a:rPr>
                      </a:br>
                      <a:r>
                        <a:rPr kumimoji="0" lang="en-US" sz="2000" b="0" i="1" u="none" strike="noStrike" cap="none" normalizeH="0" baseline="0" dirty="0">
                          <a:ln>
                            <a:noFill/>
                          </a:ln>
                          <a:solidFill>
                            <a:schemeClr val="tx1"/>
                          </a:solidFill>
                          <a:effectLst/>
                          <a:latin typeface="Times New Roman" pitchFamily="-111" charset="0"/>
                        </a:rPr>
                        <a:t>             N=40        information.</a:t>
                      </a:r>
                      <a:r>
                        <a:rPr kumimoji="0" lang="en-US" sz="2000" b="0" i="0" u="none" strike="noStrike" cap="none" normalizeH="0" baseline="0" dirty="0">
                          <a:ln>
                            <a:noFill/>
                          </a:ln>
                          <a:solidFill>
                            <a:schemeClr val="tx1"/>
                          </a:solidFill>
                          <a:effectLst/>
                          <a:latin typeface="Times New Roman" pitchFamily="-111" charset="0"/>
                        </a:rPr>
                        <a:t> [readability, size of page, etc.] </a:t>
                      </a:r>
                      <a:endParaRPr kumimoji="0" lang="en-US" sz="2800" b="0" i="0" u="none" strike="noStrike" cap="none" normalizeH="0" baseline="0" dirty="0">
                        <a:ln>
                          <a:noFill/>
                        </a:ln>
                        <a:solidFill>
                          <a:schemeClr val="tx1"/>
                        </a:solidFill>
                        <a:effectLst/>
                        <a:latin typeface="Helvetica" pitchFamily="-111"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 name="Rectangle 22"/>
          <p:cNvSpPr>
            <a:spLocks noGrp="1" noChangeArrowheads="1"/>
          </p:cNvSpPr>
          <p:nvPr>
            <p:ph type="title"/>
          </p:nvPr>
        </p:nvSpPr>
        <p:spPr>
          <a:xfrm>
            <a:off x="1066800" y="0"/>
            <a:ext cx="7772400" cy="1143000"/>
          </a:xfrm>
          <a:noFill/>
        </p:spPr>
        <p:txBody>
          <a:bodyPr/>
          <a:lstStyle/>
          <a:p>
            <a:pPr eaLnBrk="1" hangingPunct="1"/>
            <a:r>
              <a:rPr lang="en-US" sz="3200" b="1" dirty="0">
                <a:solidFill>
                  <a:schemeClr val="accent1">
                    <a:lumMod val="75000"/>
                  </a:schemeClr>
                </a:solidFill>
                <a:ea typeface="ＭＳ Ｐゴシック" charset="-128"/>
                <a:cs typeface="ＭＳ Ｐゴシック" charset="-128"/>
              </a:rPr>
              <a:t>Evaluating </a:t>
            </a:r>
            <a:r>
              <a:rPr lang="en-US" sz="3200" b="1" u="sng" dirty="0">
                <a:solidFill>
                  <a:schemeClr val="accent1">
                    <a:lumMod val="75000"/>
                  </a:schemeClr>
                </a:solidFill>
                <a:ea typeface="ＭＳ Ｐゴシック" charset="-128"/>
                <a:cs typeface="ＭＳ Ｐゴシック" charset="-128"/>
              </a:rPr>
              <a:t>Most</a:t>
            </a:r>
            <a:r>
              <a:rPr lang="en-US" sz="3200" b="1" dirty="0">
                <a:solidFill>
                  <a:schemeClr val="accent1">
                    <a:lumMod val="75000"/>
                  </a:schemeClr>
                </a:solidFill>
                <a:ea typeface="ＭＳ Ｐゴシック" charset="-128"/>
                <a:cs typeface="ＭＳ Ｐゴシック" charset="-128"/>
              </a:rPr>
              <a:t> Reliable Source</a:t>
            </a:r>
            <a:endParaRPr lang="en-US" b="1" dirty="0">
              <a:solidFill>
                <a:schemeClr val="accent1">
                  <a:lumMod val="75000"/>
                </a:schemeClr>
              </a:solidFill>
              <a:ea typeface="ＭＳ Ｐゴシック" charset="-128"/>
              <a:cs typeface="ＭＳ Ｐゴシック" charset="-128"/>
            </a:endParaRPr>
          </a:p>
        </p:txBody>
      </p:sp>
      <p:sp>
        <p:nvSpPr>
          <p:cNvPr id="15" name="Rectangle 14"/>
          <p:cNvSpPr/>
          <p:nvPr/>
        </p:nvSpPr>
        <p:spPr>
          <a:xfrm>
            <a:off x="0" y="711"/>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 Box 1047"/>
          <p:cNvSpPr txBox="1">
            <a:spLocks noChangeArrowheads="1"/>
          </p:cNvSpPr>
          <p:nvPr/>
        </p:nvSpPr>
        <p:spPr bwMode="auto">
          <a:xfrm>
            <a:off x="5945953" y="174330"/>
            <a:ext cx="3142423" cy="369332"/>
          </a:xfrm>
          <a:prstGeom prst="rect">
            <a:avLst/>
          </a:prstGeom>
          <a:noFill/>
          <a:ln w="9525">
            <a:noFill/>
            <a:miter lim="800000"/>
            <a:headEnd/>
            <a:tailEnd/>
          </a:ln>
        </p:spPr>
        <p:txBody>
          <a:bodyPr wrap="square">
            <a:prstTxWarp prst="textNoShape">
              <a:avLst/>
            </a:prstTxWarp>
            <a:spAutoFit/>
          </a:bodyPr>
          <a:lstStyle/>
          <a:p>
            <a:r>
              <a:rPr lang="en-US" sz="1800" dirty="0" smtClean="0"/>
              <a:t>(Coiro, 2007</a:t>
            </a:r>
            <a:r>
              <a:rPr lang="en-US" sz="1800" dirty="0"/>
              <a:t>) Total N=109</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solidFill>
                  <a:srgbClr val="2C618B"/>
                </a:solidFill>
              </a:rPr>
              <a:t>Findings from </a:t>
            </a:r>
            <a:r>
              <a:rPr lang="en-US" u="sng" dirty="0" smtClean="0">
                <a:solidFill>
                  <a:srgbClr val="2C618B"/>
                </a:solidFill>
              </a:rPr>
              <a:t>less</a:t>
            </a:r>
            <a:r>
              <a:rPr lang="en-US" dirty="0" smtClean="0">
                <a:solidFill>
                  <a:srgbClr val="2C618B"/>
                </a:solidFill>
              </a:rPr>
              <a:t> skilled readers</a:t>
            </a:r>
            <a:endParaRPr lang="en-US" dirty="0">
              <a:solidFill>
                <a:srgbClr val="2C618B"/>
              </a:solidFill>
            </a:endParaRPr>
          </a:p>
        </p:txBody>
      </p:sp>
      <p:sp>
        <p:nvSpPr>
          <p:cNvPr id="3" name="Text Placeholder 2"/>
          <p:cNvSpPr>
            <a:spLocks noGrp="1"/>
          </p:cNvSpPr>
          <p:nvPr>
            <p:ph type="body" idx="1"/>
          </p:nvPr>
        </p:nvSpPr>
        <p:spPr>
          <a:xfrm>
            <a:off x="233298" y="1887334"/>
            <a:ext cx="8683884" cy="4392920"/>
          </a:xfrm>
        </p:spPr>
        <p:txBody>
          <a:bodyPr/>
          <a:lstStyle/>
          <a:p>
            <a:pPr>
              <a:buClr>
                <a:schemeClr val="accent1">
                  <a:lumMod val="50000"/>
                </a:schemeClr>
              </a:buClr>
              <a:buSzPct val="100000"/>
            </a:pPr>
            <a:r>
              <a:rPr lang="en-US" dirty="0">
                <a:solidFill>
                  <a:srgbClr val="2C618B"/>
                </a:solidFill>
              </a:rPr>
              <a:t>L</a:t>
            </a:r>
            <a:r>
              <a:rPr lang="en-US" dirty="0" smtClean="0">
                <a:solidFill>
                  <a:schemeClr val="accent1">
                    <a:lumMod val="50000"/>
                  </a:schemeClr>
                </a:solidFill>
              </a:rPr>
              <a:t>ess skilled adolescent synthesizers…</a:t>
            </a:r>
          </a:p>
          <a:p>
            <a:pPr lvl="1"/>
            <a:r>
              <a:rPr lang="en-US" sz="2600" u="sng" dirty="0" smtClean="0">
                <a:solidFill>
                  <a:schemeClr val="accent1">
                    <a:lumMod val="50000"/>
                  </a:schemeClr>
                </a:solidFill>
              </a:rPr>
              <a:t>Prioritize content-relevance </a:t>
            </a:r>
            <a:r>
              <a:rPr lang="en-US" sz="2600" dirty="0" smtClean="0">
                <a:solidFill>
                  <a:schemeClr val="accent1">
                    <a:lumMod val="50000"/>
                  </a:schemeClr>
                </a:solidFill>
              </a:rPr>
              <a:t>over other critical factors when choosing a text </a:t>
            </a:r>
            <a:r>
              <a:rPr lang="en-US" sz="1800" dirty="0" smtClean="0">
                <a:solidFill>
                  <a:schemeClr val="accent1">
                    <a:lumMod val="50000"/>
                  </a:schemeClr>
                </a:solidFill>
              </a:rPr>
              <a:t>(</a:t>
            </a:r>
            <a:r>
              <a:rPr lang="en-US" sz="1800" dirty="0" err="1" smtClean="0">
                <a:solidFill>
                  <a:schemeClr val="accent1">
                    <a:lumMod val="50000"/>
                  </a:schemeClr>
                </a:solidFill>
              </a:rPr>
              <a:t>Braasch</a:t>
            </a:r>
            <a:r>
              <a:rPr lang="en-US" sz="1800" dirty="0" smtClean="0">
                <a:solidFill>
                  <a:schemeClr val="accent1">
                    <a:lumMod val="50000"/>
                  </a:schemeClr>
                </a:solidFill>
              </a:rPr>
              <a:t> et al., 2009)</a:t>
            </a:r>
          </a:p>
          <a:p>
            <a:pPr lvl="1"/>
            <a:r>
              <a:rPr lang="en-US" sz="2600" u="sng" dirty="0" smtClean="0">
                <a:solidFill>
                  <a:schemeClr val="accent1">
                    <a:lumMod val="50000"/>
                  </a:schemeClr>
                </a:solidFill>
              </a:rPr>
              <a:t>Struggle to identify discontinuities or controversies </a:t>
            </a:r>
            <a:r>
              <a:rPr lang="en-US" sz="2600" dirty="0" smtClean="0">
                <a:solidFill>
                  <a:schemeClr val="accent1">
                    <a:lumMod val="50000"/>
                  </a:schemeClr>
                </a:solidFill>
              </a:rPr>
              <a:t>presented across texts </a:t>
            </a:r>
            <a:r>
              <a:rPr lang="en-US" sz="1800" dirty="0" smtClean="0">
                <a:solidFill>
                  <a:schemeClr val="accent1">
                    <a:lumMod val="50000"/>
                  </a:schemeClr>
                </a:solidFill>
              </a:rPr>
              <a:t>(Britt &amp; </a:t>
            </a:r>
            <a:r>
              <a:rPr lang="en-US" sz="1800" dirty="0" err="1" smtClean="0">
                <a:solidFill>
                  <a:schemeClr val="accent1">
                    <a:lumMod val="50000"/>
                  </a:schemeClr>
                </a:solidFill>
              </a:rPr>
              <a:t>Aglinksas</a:t>
            </a:r>
            <a:r>
              <a:rPr lang="en-US" sz="1800" dirty="0" smtClean="0">
                <a:solidFill>
                  <a:schemeClr val="accent1">
                    <a:lumMod val="50000"/>
                  </a:schemeClr>
                </a:solidFill>
              </a:rPr>
              <a:t>, 2002)</a:t>
            </a:r>
          </a:p>
          <a:p>
            <a:pPr lvl="1"/>
            <a:r>
              <a:rPr lang="en-US" sz="2600" u="sng" dirty="0" smtClean="0">
                <a:solidFill>
                  <a:schemeClr val="accent1">
                    <a:lumMod val="50000"/>
                  </a:schemeClr>
                </a:solidFill>
              </a:rPr>
              <a:t>Lack heuristics </a:t>
            </a:r>
            <a:r>
              <a:rPr lang="en-US" sz="2600" dirty="0" smtClean="0">
                <a:solidFill>
                  <a:schemeClr val="accent1">
                    <a:lumMod val="50000"/>
                  </a:schemeClr>
                </a:solidFill>
              </a:rPr>
              <a:t>for organizing, evaluating and connecting </a:t>
            </a:r>
            <a:r>
              <a:rPr lang="en-US" sz="1800" dirty="0" smtClean="0">
                <a:solidFill>
                  <a:schemeClr val="accent1">
                    <a:lumMod val="50000"/>
                  </a:schemeClr>
                </a:solidFill>
              </a:rPr>
              <a:t>(</a:t>
            </a:r>
            <a:r>
              <a:rPr lang="en-US" sz="1800" dirty="0" err="1" smtClean="0">
                <a:solidFill>
                  <a:schemeClr val="accent1">
                    <a:lumMod val="50000"/>
                  </a:schemeClr>
                </a:solidFill>
              </a:rPr>
              <a:t>Wineburg</a:t>
            </a:r>
            <a:r>
              <a:rPr lang="en-US" sz="1800" dirty="0" smtClean="0">
                <a:solidFill>
                  <a:schemeClr val="accent1">
                    <a:lumMod val="50000"/>
                  </a:schemeClr>
                </a:solidFill>
              </a:rPr>
              <a:t>, 1991; </a:t>
            </a:r>
            <a:r>
              <a:rPr lang="en-US" sz="1800" dirty="0" err="1" smtClean="0">
                <a:solidFill>
                  <a:schemeClr val="accent1">
                    <a:lumMod val="50000"/>
                  </a:schemeClr>
                </a:solidFill>
              </a:rPr>
              <a:t>Rouet</a:t>
            </a:r>
            <a:r>
              <a:rPr lang="en-US" sz="1800" dirty="0" smtClean="0">
                <a:solidFill>
                  <a:schemeClr val="accent1">
                    <a:lumMod val="50000"/>
                  </a:schemeClr>
                </a:solidFill>
              </a:rPr>
              <a:t>, </a:t>
            </a:r>
            <a:r>
              <a:rPr lang="en-US" sz="1800" dirty="0" err="1" smtClean="0">
                <a:solidFill>
                  <a:schemeClr val="accent1">
                    <a:lumMod val="50000"/>
                  </a:schemeClr>
                </a:solidFill>
              </a:rPr>
              <a:t>Favart</a:t>
            </a:r>
            <a:r>
              <a:rPr lang="en-US" sz="1800" dirty="0" smtClean="0">
                <a:solidFill>
                  <a:schemeClr val="accent1">
                    <a:lumMod val="50000"/>
                  </a:schemeClr>
                </a:solidFill>
              </a:rPr>
              <a:t>, Britt &amp; </a:t>
            </a:r>
            <a:r>
              <a:rPr lang="en-US" sz="1800" dirty="0" err="1" smtClean="0">
                <a:solidFill>
                  <a:schemeClr val="accent1">
                    <a:lumMod val="50000"/>
                  </a:schemeClr>
                </a:solidFill>
              </a:rPr>
              <a:t>Perfetti</a:t>
            </a:r>
            <a:r>
              <a:rPr lang="en-US" sz="1800" dirty="0" smtClean="0">
                <a:solidFill>
                  <a:schemeClr val="accent1">
                    <a:lumMod val="50000"/>
                  </a:schemeClr>
                </a:solidFill>
              </a:rPr>
              <a:t>, 1997)</a:t>
            </a:r>
          </a:p>
          <a:p>
            <a:pPr lvl="1"/>
            <a:r>
              <a:rPr lang="en-US" sz="2600" dirty="0">
                <a:solidFill>
                  <a:schemeClr val="accent1">
                    <a:lumMod val="50000"/>
                  </a:schemeClr>
                </a:solidFill>
              </a:rPr>
              <a:t>Provide less evidence </a:t>
            </a:r>
            <a:r>
              <a:rPr lang="en-US" sz="2600" u="sng" dirty="0">
                <a:solidFill>
                  <a:schemeClr val="accent1">
                    <a:lumMod val="50000"/>
                  </a:schemeClr>
                </a:solidFill>
              </a:rPr>
              <a:t>of summary </a:t>
            </a:r>
            <a:r>
              <a:rPr lang="en-US" sz="2600" u="sng" dirty="0" smtClean="0">
                <a:solidFill>
                  <a:schemeClr val="accent1">
                    <a:lumMod val="50000"/>
                  </a:schemeClr>
                </a:solidFill>
              </a:rPr>
              <a:t>and self- </a:t>
            </a:r>
            <a:r>
              <a:rPr lang="en-US" sz="2600" u="sng" dirty="0">
                <a:solidFill>
                  <a:schemeClr val="accent1">
                    <a:lumMod val="50000"/>
                  </a:schemeClr>
                </a:solidFill>
              </a:rPr>
              <a:t>explanation </a:t>
            </a:r>
            <a:r>
              <a:rPr lang="en-US" sz="2600" dirty="0">
                <a:solidFill>
                  <a:schemeClr val="accent1">
                    <a:lumMod val="50000"/>
                  </a:schemeClr>
                </a:solidFill>
              </a:rPr>
              <a:t>as they read </a:t>
            </a:r>
            <a:r>
              <a:rPr lang="en-US" sz="1800" dirty="0">
                <a:solidFill>
                  <a:schemeClr val="accent1">
                    <a:lumMod val="50000"/>
                  </a:schemeClr>
                </a:solidFill>
              </a:rPr>
              <a:t>(Goldman et al., 2012</a:t>
            </a:r>
            <a:r>
              <a:rPr lang="en-US" sz="1800" dirty="0" smtClean="0">
                <a:solidFill>
                  <a:schemeClr val="accent1">
                    <a:lumMod val="50000"/>
                  </a:schemeClr>
                </a:solidFill>
              </a:rPr>
              <a:t>)</a:t>
            </a:r>
            <a:endParaRPr lang="en-US" sz="1800" dirty="0">
              <a:solidFill>
                <a:schemeClr val="accent1">
                  <a:lumMod val="50000"/>
                </a:schemeClr>
              </a:solidFill>
            </a:endParaRPr>
          </a:p>
          <a:p>
            <a:pPr lvl="1"/>
            <a:endParaRPr lang="en-US" sz="2800" dirty="0" smtClean="0">
              <a:solidFill>
                <a:srgbClr val="2C618B"/>
              </a:solidFill>
            </a:endParaRPr>
          </a:p>
          <a:p>
            <a:pPr marL="457200" lvl="1" indent="0">
              <a:buNone/>
            </a:pPr>
            <a:endParaRPr lang="en-US" sz="2800" dirty="0" smtClean="0">
              <a:solidFill>
                <a:srgbClr val="2C618B"/>
              </a:solidFill>
            </a:endParaRPr>
          </a:p>
          <a:p>
            <a:pPr lvl="1"/>
            <a:endParaRPr lang="en-US" dirty="0" smtClean="0">
              <a:solidFill>
                <a:srgbClr val="2C618B"/>
              </a:solidFill>
            </a:endParaRPr>
          </a:p>
          <a:p>
            <a:pPr lvl="1"/>
            <a:endParaRPr lang="en-US" dirty="0">
              <a:solidFill>
                <a:srgbClr val="2C618B"/>
              </a:solidFill>
            </a:endParaRPr>
          </a:p>
        </p:txBody>
      </p:sp>
      <p:pic>
        <p:nvPicPr>
          <p:cNvPr id="4" name="Picture 3" descr="Screen shot 2012-10-27 at 11.48.25 AM.png"/>
          <p:cNvPicPr>
            <a:picLocks noChangeAspect="1"/>
          </p:cNvPicPr>
          <p:nvPr/>
        </p:nvPicPr>
        <p:blipFill>
          <a:blip r:embed="rId3">
            <a:alphaModFix amt="71000"/>
          </a:blip>
          <a:stretch>
            <a:fillRect/>
          </a:stretch>
        </p:blipFill>
        <p:spPr>
          <a:xfrm>
            <a:off x="13655" y="-13655"/>
            <a:ext cx="9144000" cy="9176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806376"/>
            <a:ext cx="8229600" cy="3816430"/>
          </a:xfrm>
          <a:prstGeom prst="rect">
            <a:avLst/>
          </a:prstGeom>
        </p:spPr>
        <p:txBody>
          <a:bodyPr wrap="square">
            <a:spAutoFit/>
          </a:bodyPr>
          <a:lstStyle/>
          <a:p>
            <a:pPr marL="457200" lvl="1" indent="-457200">
              <a:buFont typeface="Courier New"/>
              <a:buChar char="o"/>
            </a:pPr>
            <a:r>
              <a:rPr lang="en-US" sz="2800" dirty="0" smtClean="0">
                <a:solidFill>
                  <a:srgbClr val="1D405D"/>
                </a:solidFill>
              </a:rPr>
              <a:t>Seem </a:t>
            </a:r>
            <a:r>
              <a:rPr lang="en-US" sz="2800" dirty="0">
                <a:solidFill>
                  <a:srgbClr val="1D405D"/>
                </a:solidFill>
              </a:rPr>
              <a:t>less aware of </a:t>
            </a:r>
            <a:r>
              <a:rPr lang="en-US" sz="2800" u="sng" dirty="0">
                <a:solidFill>
                  <a:srgbClr val="1D405D"/>
                </a:solidFill>
              </a:rPr>
              <a:t>task purpose </a:t>
            </a:r>
            <a:r>
              <a:rPr lang="en-US" sz="2800" dirty="0">
                <a:solidFill>
                  <a:srgbClr val="1D405D"/>
                </a:solidFill>
              </a:rPr>
              <a:t>as way to organize reading/synthesizing activities </a:t>
            </a:r>
            <a:r>
              <a:rPr lang="en-US" sz="2800" dirty="0" smtClean="0">
                <a:solidFill>
                  <a:srgbClr val="1D405D"/>
                </a:solidFill>
              </a:rPr>
              <a:t/>
            </a:r>
            <a:br>
              <a:rPr lang="en-US" sz="2800" dirty="0" smtClean="0">
                <a:solidFill>
                  <a:srgbClr val="1D405D"/>
                </a:solidFill>
              </a:rPr>
            </a:br>
            <a:r>
              <a:rPr lang="en-US" sz="1800" dirty="0" smtClean="0">
                <a:solidFill>
                  <a:srgbClr val="1D405D"/>
                </a:solidFill>
              </a:rPr>
              <a:t>(</a:t>
            </a:r>
            <a:r>
              <a:rPr lang="en-US" sz="1800" dirty="0">
                <a:solidFill>
                  <a:srgbClr val="1D405D"/>
                </a:solidFill>
              </a:rPr>
              <a:t>Goldman et al., 2012)</a:t>
            </a:r>
          </a:p>
          <a:p>
            <a:pPr marL="457200" lvl="1" indent="-457200">
              <a:buFont typeface="Courier New"/>
              <a:buChar char="o"/>
            </a:pPr>
            <a:r>
              <a:rPr lang="en-US" sz="2800" dirty="0" smtClean="0">
                <a:solidFill>
                  <a:srgbClr val="1D405D"/>
                </a:solidFill>
              </a:rPr>
              <a:t>Are </a:t>
            </a:r>
            <a:r>
              <a:rPr lang="en-US" sz="2800" dirty="0">
                <a:solidFill>
                  <a:srgbClr val="1D405D"/>
                </a:solidFill>
              </a:rPr>
              <a:t>less likely to discriminate between more and less </a:t>
            </a:r>
            <a:r>
              <a:rPr lang="en-US" sz="2800" u="sng" dirty="0">
                <a:solidFill>
                  <a:srgbClr val="1D405D"/>
                </a:solidFill>
              </a:rPr>
              <a:t>reliable</a:t>
            </a:r>
            <a:r>
              <a:rPr lang="en-US" sz="2800" dirty="0">
                <a:solidFill>
                  <a:srgbClr val="1D405D"/>
                </a:solidFill>
              </a:rPr>
              <a:t> online texts </a:t>
            </a:r>
            <a:r>
              <a:rPr lang="en-US" sz="2800" dirty="0" smtClean="0">
                <a:solidFill>
                  <a:srgbClr val="1D405D"/>
                </a:solidFill>
              </a:rPr>
              <a:t/>
            </a:r>
            <a:br>
              <a:rPr lang="en-US" sz="2800" dirty="0" smtClean="0">
                <a:solidFill>
                  <a:srgbClr val="1D405D"/>
                </a:solidFill>
              </a:rPr>
            </a:br>
            <a:r>
              <a:rPr lang="en-US" sz="1800" dirty="0" smtClean="0">
                <a:solidFill>
                  <a:srgbClr val="1D405D"/>
                </a:solidFill>
              </a:rPr>
              <a:t>(</a:t>
            </a:r>
            <a:r>
              <a:rPr lang="en-US" sz="1800" dirty="0">
                <a:solidFill>
                  <a:srgbClr val="1D405D"/>
                </a:solidFill>
              </a:rPr>
              <a:t>Wiley et al., 2009; Goldman, et al., 2012)</a:t>
            </a:r>
          </a:p>
          <a:p>
            <a:pPr marL="457200" lvl="1" indent="-457200">
              <a:buFont typeface="Courier New"/>
              <a:buChar char="o"/>
            </a:pPr>
            <a:r>
              <a:rPr lang="en-US" sz="2800" u="sng" dirty="0">
                <a:solidFill>
                  <a:srgbClr val="1D405D"/>
                </a:solidFill>
              </a:rPr>
              <a:t>Know less about a topic at the outset </a:t>
            </a:r>
            <a:r>
              <a:rPr lang="en-US" sz="2800" dirty="0" smtClean="0">
                <a:solidFill>
                  <a:srgbClr val="1D405D"/>
                </a:solidFill>
              </a:rPr>
              <a:t>which </a:t>
            </a:r>
            <a:r>
              <a:rPr lang="en-US" sz="2800" dirty="0">
                <a:solidFill>
                  <a:srgbClr val="1D405D"/>
                </a:solidFill>
              </a:rPr>
              <a:t>leads to more “ineffective traversals” </a:t>
            </a:r>
            <a:r>
              <a:rPr lang="en-US" sz="2800" dirty="0" smtClean="0">
                <a:solidFill>
                  <a:srgbClr val="1D405D"/>
                </a:solidFill>
              </a:rPr>
              <a:t/>
            </a:r>
            <a:br>
              <a:rPr lang="en-US" sz="2800" dirty="0" smtClean="0">
                <a:solidFill>
                  <a:srgbClr val="1D405D"/>
                </a:solidFill>
              </a:rPr>
            </a:br>
            <a:r>
              <a:rPr lang="en-US" sz="1800" dirty="0" smtClean="0">
                <a:solidFill>
                  <a:srgbClr val="1D405D"/>
                </a:solidFill>
              </a:rPr>
              <a:t>(</a:t>
            </a:r>
            <a:r>
              <a:rPr lang="en-US" sz="1800" dirty="0" err="1">
                <a:solidFill>
                  <a:srgbClr val="1D405D"/>
                </a:solidFill>
              </a:rPr>
              <a:t>Sevensma</a:t>
            </a:r>
            <a:r>
              <a:rPr lang="en-US" sz="1800" dirty="0">
                <a:solidFill>
                  <a:srgbClr val="1D405D"/>
                </a:solidFill>
              </a:rPr>
              <a:t>, 2013) </a:t>
            </a:r>
          </a:p>
          <a:p>
            <a:pPr lvl="1"/>
            <a:endParaRPr lang="en-US" sz="2000" dirty="0">
              <a:solidFill>
                <a:srgbClr val="2C618B"/>
              </a:solidFill>
            </a:endParaRPr>
          </a:p>
        </p:txBody>
      </p:sp>
      <p:sp>
        <p:nvSpPr>
          <p:cNvPr id="5" name="Title 1"/>
          <p:cNvSpPr>
            <a:spLocks noGrp="1"/>
          </p:cNvSpPr>
          <p:nvPr>
            <p:ph type="title"/>
          </p:nvPr>
        </p:nvSpPr>
        <p:spPr>
          <a:xfrm>
            <a:off x="457200" y="663376"/>
            <a:ext cx="8229600" cy="1143000"/>
          </a:xfrm>
        </p:spPr>
        <p:txBody>
          <a:bodyPr/>
          <a:lstStyle/>
          <a:p>
            <a:r>
              <a:rPr lang="en-US" dirty="0" smtClean="0">
                <a:solidFill>
                  <a:srgbClr val="2C618B"/>
                </a:solidFill>
              </a:rPr>
              <a:t>Findings from </a:t>
            </a:r>
            <a:r>
              <a:rPr lang="en-US" u="sng" dirty="0" smtClean="0">
                <a:solidFill>
                  <a:srgbClr val="2C618B"/>
                </a:solidFill>
              </a:rPr>
              <a:t>less</a:t>
            </a:r>
            <a:r>
              <a:rPr lang="en-US" dirty="0" smtClean="0">
                <a:solidFill>
                  <a:srgbClr val="2C618B"/>
                </a:solidFill>
              </a:rPr>
              <a:t> skilled readers</a:t>
            </a:r>
            <a:endParaRPr lang="en-US" dirty="0">
              <a:solidFill>
                <a:srgbClr val="2C618B"/>
              </a:solidFill>
            </a:endParaRPr>
          </a:p>
        </p:txBody>
      </p:sp>
      <p:pic>
        <p:nvPicPr>
          <p:cNvPr id="6" name="Picture 5"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Tree>
    <p:extLst>
      <p:ext uri="{BB962C8B-B14F-4D97-AF65-F5344CB8AC3E}">
        <p14:creationId xmlns:p14="http://schemas.microsoft.com/office/powerpoint/2010/main" val="1118801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solidFill>
                  <a:srgbClr val="2C618B"/>
                </a:solidFill>
              </a:rPr>
              <a:t>Findings from </a:t>
            </a:r>
            <a:r>
              <a:rPr lang="en-US" u="sng" dirty="0" smtClean="0">
                <a:solidFill>
                  <a:srgbClr val="2C618B"/>
                </a:solidFill>
              </a:rPr>
              <a:t>less</a:t>
            </a:r>
            <a:r>
              <a:rPr lang="en-US" dirty="0" smtClean="0">
                <a:solidFill>
                  <a:srgbClr val="2C618B"/>
                </a:solidFill>
              </a:rPr>
              <a:t> skilled readers</a:t>
            </a:r>
            <a:endParaRPr lang="en-US" dirty="0">
              <a:solidFill>
                <a:srgbClr val="2C618B"/>
              </a:solidFill>
            </a:endParaRPr>
          </a:p>
        </p:txBody>
      </p:sp>
      <p:sp>
        <p:nvSpPr>
          <p:cNvPr id="3" name="Text Placeholder 2"/>
          <p:cNvSpPr>
            <a:spLocks noGrp="1"/>
          </p:cNvSpPr>
          <p:nvPr>
            <p:ph type="body" idx="1"/>
          </p:nvPr>
        </p:nvSpPr>
        <p:spPr>
          <a:xfrm>
            <a:off x="457200" y="1728218"/>
            <a:ext cx="8229600" cy="4967700"/>
          </a:xfrm>
        </p:spPr>
        <p:txBody>
          <a:bodyPr/>
          <a:lstStyle/>
          <a:p>
            <a:pPr>
              <a:buClr>
                <a:schemeClr val="accent1">
                  <a:lumMod val="50000"/>
                </a:schemeClr>
              </a:buClr>
              <a:buSzPct val="100000"/>
            </a:pPr>
            <a:r>
              <a:rPr lang="en-US" dirty="0" smtClean="0">
                <a:solidFill>
                  <a:srgbClr val="1D405D"/>
                </a:solidFill>
              </a:rPr>
              <a:t>As less skilled readers communicate a representation of their ideas they…</a:t>
            </a:r>
          </a:p>
          <a:p>
            <a:pPr lvl="1"/>
            <a:r>
              <a:rPr lang="en-US" dirty="0" smtClean="0">
                <a:solidFill>
                  <a:srgbClr val="1D405D"/>
                </a:solidFill>
              </a:rPr>
              <a:t>Are less likely to have a </a:t>
            </a:r>
            <a:r>
              <a:rPr lang="en-US" u="sng" dirty="0" smtClean="0">
                <a:solidFill>
                  <a:srgbClr val="1D405D"/>
                </a:solidFill>
              </a:rPr>
              <a:t>“cohesive plan” </a:t>
            </a:r>
            <a:r>
              <a:rPr lang="en-US" dirty="0" smtClean="0">
                <a:solidFill>
                  <a:srgbClr val="1D405D"/>
                </a:solidFill>
              </a:rPr>
              <a:t>or to carry out a plan that would lead to effective representation and communication of their message </a:t>
            </a:r>
          </a:p>
          <a:p>
            <a:pPr lvl="1"/>
            <a:r>
              <a:rPr lang="en-US" dirty="0" smtClean="0">
                <a:solidFill>
                  <a:srgbClr val="1D405D"/>
                </a:solidFill>
              </a:rPr>
              <a:t>Generate </a:t>
            </a:r>
            <a:r>
              <a:rPr lang="en-US" u="sng" dirty="0" smtClean="0">
                <a:solidFill>
                  <a:srgbClr val="1D405D"/>
                </a:solidFill>
              </a:rPr>
              <a:t>less content </a:t>
            </a:r>
            <a:r>
              <a:rPr lang="en-US" dirty="0" smtClean="0">
                <a:solidFill>
                  <a:srgbClr val="1D405D"/>
                </a:solidFill>
              </a:rPr>
              <a:t>in the same amount of time as their peers </a:t>
            </a:r>
          </a:p>
          <a:p>
            <a:pPr lvl="1"/>
            <a:r>
              <a:rPr lang="en-US" dirty="0" smtClean="0">
                <a:solidFill>
                  <a:srgbClr val="1D405D"/>
                </a:solidFill>
              </a:rPr>
              <a:t>Are able to engage </a:t>
            </a:r>
            <a:r>
              <a:rPr lang="en-US" u="sng" dirty="0" smtClean="0">
                <a:solidFill>
                  <a:srgbClr val="1D405D"/>
                </a:solidFill>
              </a:rPr>
              <a:t>critical evaluation </a:t>
            </a:r>
            <a:r>
              <a:rPr lang="en-US" dirty="0" smtClean="0">
                <a:solidFill>
                  <a:srgbClr val="1D405D"/>
                </a:solidFill>
              </a:rPr>
              <a:t>skills through the process </a:t>
            </a:r>
            <a:r>
              <a:rPr lang="en-US" u="sng" dirty="0" smtClean="0">
                <a:solidFill>
                  <a:srgbClr val="1D405D"/>
                </a:solidFill>
              </a:rPr>
              <a:t>of constructing a product </a:t>
            </a:r>
          </a:p>
          <a:p>
            <a:pPr marL="457200" lvl="1" indent="0">
              <a:buNone/>
            </a:pPr>
            <a:r>
              <a:rPr lang="en-US" sz="1800" dirty="0" smtClean="0">
                <a:solidFill>
                  <a:srgbClr val="1D405D"/>
                </a:solidFill>
              </a:rPr>
              <a:t/>
            </a:r>
            <a:br>
              <a:rPr lang="en-US" sz="1800" dirty="0" smtClean="0">
                <a:solidFill>
                  <a:srgbClr val="1D405D"/>
                </a:solidFill>
              </a:rPr>
            </a:br>
            <a:r>
              <a:rPr lang="en-US" sz="1800" dirty="0" smtClean="0">
                <a:solidFill>
                  <a:srgbClr val="2C618B"/>
                </a:solidFill>
              </a:rPr>
              <a:t>(from </a:t>
            </a:r>
            <a:r>
              <a:rPr lang="en-US" sz="1800" dirty="0" err="1" smtClean="0">
                <a:solidFill>
                  <a:srgbClr val="2C618B"/>
                </a:solidFill>
              </a:rPr>
              <a:t>Sevensma</a:t>
            </a:r>
            <a:r>
              <a:rPr lang="en-US" sz="1800" dirty="0" smtClean="0">
                <a:solidFill>
                  <a:srgbClr val="2C618B"/>
                </a:solidFill>
              </a:rPr>
              <a:t>, 2013)</a:t>
            </a:r>
          </a:p>
          <a:p>
            <a:pPr marL="457200" lvl="1" indent="0">
              <a:buNone/>
            </a:pPr>
            <a:endParaRPr lang="en-US" dirty="0" smtClean="0">
              <a:solidFill>
                <a:srgbClr val="2C618B"/>
              </a:solidFill>
            </a:endParaRPr>
          </a:p>
        </p:txBody>
      </p:sp>
      <p:pic>
        <p:nvPicPr>
          <p:cNvPr id="4" name="Picture 3" descr="Screen shot 2012-10-27 at 11.48.25 AM.png"/>
          <p:cNvPicPr>
            <a:picLocks noChangeAspect="1"/>
          </p:cNvPicPr>
          <p:nvPr/>
        </p:nvPicPr>
        <p:blipFill>
          <a:blip r:embed="rId3">
            <a:alphaModFix amt="71000"/>
          </a:blip>
          <a:stretch>
            <a:fillRect/>
          </a:stretch>
        </p:blipFill>
        <p:spPr>
          <a:xfrm>
            <a:off x="13655" y="-13655"/>
            <a:ext cx="9144000" cy="9176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629" y="3168946"/>
            <a:ext cx="8229600" cy="1143000"/>
          </a:xfrm>
        </p:spPr>
        <p:txBody>
          <a:bodyPr/>
          <a:lstStyle/>
          <a:p>
            <a:pPr algn="ctr"/>
            <a:r>
              <a:rPr lang="en-US" sz="4000" dirty="0" smtClean="0">
                <a:solidFill>
                  <a:srgbClr val="2C618B"/>
                </a:solidFill>
              </a:rPr>
              <a:t>What does research tell us</a:t>
            </a:r>
            <a:br>
              <a:rPr lang="en-US" sz="4000" dirty="0" smtClean="0">
                <a:solidFill>
                  <a:srgbClr val="2C618B"/>
                </a:solidFill>
              </a:rPr>
            </a:br>
            <a:r>
              <a:rPr lang="en-US" sz="4000" dirty="0" smtClean="0">
                <a:solidFill>
                  <a:srgbClr val="2C618B"/>
                </a:solidFill>
              </a:rPr>
              <a:t>  about </a:t>
            </a:r>
            <a:r>
              <a:rPr lang="en-US" sz="4000" u="sng" dirty="0" smtClean="0">
                <a:solidFill>
                  <a:srgbClr val="2C618B"/>
                </a:solidFill>
              </a:rPr>
              <a:t>more</a:t>
            </a:r>
            <a:r>
              <a:rPr lang="en-US" sz="4000" dirty="0" smtClean="0">
                <a:solidFill>
                  <a:srgbClr val="2C618B"/>
                </a:solidFill>
              </a:rPr>
              <a:t> skilled online</a:t>
            </a:r>
            <a:br>
              <a:rPr lang="en-US" sz="4000" dirty="0" smtClean="0">
                <a:solidFill>
                  <a:srgbClr val="2C618B"/>
                </a:solidFill>
              </a:rPr>
            </a:br>
            <a:r>
              <a:rPr lang="en-US" sz="4000" dirty="0" smtClean="0">
                <a:solidFill>
                  <a:srgbClr val="2C618B"/>
                </a:solidFill>
              </a:rPr>
              <a:t>  readers?</a:t>
            </a:r>
            <a:endParaRPr lang="en-US" sz="4000" dirty="0">
              <a:solidFill>
                <a:srgbClr val="2C618B"/>
              </a:solidFill>
            </a:endParaRPr>
          </a:p>
        </p:txBody>
      </p:sp>
      <p:pic>
        <p:nvPicPr>
          <p:cNvPr id="4" name="Picture 3"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601738" y="805545"/>
            <a:ext cx="8245324" cy="1143000"/>
          </a:xfrm>
        </p:spPr>
        <p:txBody>
          <a:bodyPr anchor="b"/>
          <a:lstStyle/>
          <a:p>
            <a:pPr algn="ctr" eaLnBrk="1" hangingPunct="1"/>
            <a:r>
              <a:rPr lang="en-US" sz="3600" b="1" dirty="0">
                <a:solidFill>
                  <a:schemeClr val="accent1">
                    <a:lumMod val="75000"/>
                  </a:schemeClr>
                </a:solidFill>
              </a:rPr>
              <a:t>Preliminary Taxonomy Of Online Reading Comprehension Skills and Strategies</a:t>
            </a:r>
            <a:endParaRPr lang="en-US" dirty="0">
              <a:solidFill>
                <a:schemeClr val="accent1">
                  <a:lumMod val="75000"/>
                </a:schemeClr>
              </a:solidFill>
            </a:endParaRPr>
          </a:p>
        </p:txBody>
      </p:sp>
      <p:sp>
        <p:nvSpPr>
          <p:cNvPr id="20483" name="Rectangle 3"/>
          <p:cNvSpPr>
            <a:spLocks noGrp="1" noChangeArrowheads="1"/>
          </p:cNvSpPr>
          <p:nvPr>
            <p:ph type="body" idx="4294967295"/>
          </p:nvPr>
        </p:nvSpPr>
        <p:spPr>
          <a:xfrm>
            <a:off x="638023" y="2154160"/>
            <a:ext cx="8208963" cy="4114800"/>
          </a:xfrm>
        </p:spPr>
        <p:txBody>
          <a:bodyPr/>
          <a:lstStyle/>
          <a:p>
            <a:pPr eaLnBrk="1" hangingPunct="1"/>
            <a:r>
              <a:rPr lang="en-US" dirty="0">
                <a:solidFill>
                  <a:srgbClr val="1D405D"/>
                </a:solidFill>
              </a:rPr>
              <a:t>See </a:t>
            </a:r>
            <a:endParaRPr lang="en-US" dirty="0">
              <a:solidFill>
                <a:srgbClr val="1D405D"/>
              </a:solidFill>
              <a:latin typeface="Times" charset="0"/>
            </a:endParaRPr>
          </a:p>
          <a:p>
            <a:pPr eaLnBrk="1" hangingPunct="1">
              <a:buFontTx/>
              <a:buNone/>
            </a:pPr>
            <a:r>
              <a:rPr lang="en-US" sz="2800" dirty="0">
                <a:solidFill>
                  <a:srgbClr val="1D405D"/>
                </a:solidFill>
                <a:latin typeface="Times" charset="0"/>
              </a:rPr>
              <a:t>    </a:t>
            </a:r>
            <a:r>
              <a:rPr lang="en-US" sz="2000" dirty="0">
                <a:solidFill>
                  <a:srgbClr val="1D405D"/>
                </a:solidFill>
                <a:latin typeface="+mn-lt"/>
              </a:rPr>
              <a:t>Leu, D. J.,  Coiro, J.,  Castek, J., Hartman, D., Henry, L.A., &amp; Reinking, D. (2008).  Research on instruction and assessment in the new literacies of online reading comprehension. In Cathy Collins Block, Sherri Parris, &amp; Peter Afflerbach (Eds.). </a:t>
            </a:r>
            <a:r>
              <a:rPr lang="en-US" sz="2000" i="1" dirty="0">
                <a:solidFill>
                  <a:srgbClr val="1D405D"/>
                </a:solidFill>
                <a:latin typeface="+mn-lt"/>
              </a:rPr>
              <a:t>Comprehension instruction: Research-based best practices.</a:t>
            </a:r>
            <a:r>
              <a:rPr lang="en-US" sz="2000" dirty="0">
                <a:solidFill>
                  <a:srgbClr val="1D405D"/>
                </a:solidFill>
                <a:latin typeface="+mn-lt"/>
              </a:rPr>
              <a:t>  New York: Guilford Press. Available online at: </a:t>
            </a:r>
            <a:r>
              <a:rPr lang="en-US" sz="2000" u="sng" dirty="0">
                <a:solidFill>
                  <a:srgbClr val="1D405D"/>
                </a:solidFill>
                <a:latin typeface="+mn-lt"/>
                <a:hlinkClick r:id="rId3"/>
              </a:rPr>
              <a:t>http://www.newliteracies.uconn.edu/pub_files/instruction.pdf</a:t>
            </a:r>
            <a:endParaRPr lang="en-US" dirty="0">
              <a:solidFill>
                <a:srgbClr val="1D405D"/>
              </a:solidFill>
              <a:latin typeface="+mn-lt"/>
            </a:endParaRPr>
          </a:p>
        </p:txBody>
      </p:sp>
      <p:pic>
        <p:nvPicPr>
          <p:cNvPr id="20484" name="Picture 4" descr="PICT0096"/>
          <p:cNvPicPr>
            <a:picLocks noChangeAspect="1" noChangeArrowheads="1"/>
          </p:cNvPicPr>
          <p:nvPr/>
        </p:nvPicPr>
        <p:blipFill>
          <a:blip r:embed="rId4"/>
          <a:srcRect/>
          <a:stretch>
            <a:fillRect/>
          </a:stretch>
        </p:blipFill>
        <p:spPr bwMode="auto">
          <a:xfrm>
            <a:off x="0" y="5288642"/>
            <a:ext cx="2092476" cy="1569357"/>
          </a:xfrm>
          <a:prstGeom prst="rect">
            <a:avLst/>
          </a:prstGeom>
          <a:noFill/>
          <a:ln w="9525">
            <a:noFill/>
            <a:miter lim="800000"/>
            <a:headEnd/>
            <a:tailEnd/>
          </a:ln>
        </p:spPr>
      </p:pic>
      <p:sp>
        <p:nvSpPr>
          <p:cNvPr id="20486" name="Rectangle 6"/>
          <p:cNvSpPr>
            <a:spLocks noChangeArrowheads="1"/>
          </p:cNvSpPr>
          <p:nvPr/>
        </p:nvSpPr>
        <p:spPr bwMode="auto">
          <a:xfrm>
            <a:off x="4113213" y="2325688"/>
            <a:ext cx="184150" cy="457200"/>
          </a:xfrm>
          <a:prstGeom prst="rect">
            <a:avLst/>
          </a:prstGeom>
          <a:noFill/>
          <a:ln w="9525">
            <a:noFill/>
            <a:miter lim="800000"/>
            <a:headEnd/>
            <a:tailEnd/>
          </a:ln>
        </p:spPr>
        <p:txBody>
          <a:bodyPr wrap="none">
            <a:prstTxWarp prst="textNoShape">
              <a:avLst/>
            </a:prstTxWarp>
            <a:spAutoFit/>
          </a:bodyPr>
          <a:lstStyle/>
          <a:p>
            <a:endParaRPr lang="en-US">
              <a:latin typeface="Times" charset="0"/>
            </a:endParaRPr>
          </a:p>
        </p:txBody>
      </p:sp>
      <p:sp>
        <p:nvSpPr>
          <p:cNvPr id="9" name="Rectangle 8"/>
          <p:cNvSpPr/>
          <p:nvPr/>
        </p:nvSpPr>
        <p:spPr>
          <a:xfrm>
            <a:off x="0" y="2057400"/>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0" y="0"/>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4294967295"/>
          </p:nvPr>
        </p:nvSpPr>
        <p:spPr>
          <a:xfrm>
            <a:off x="762000" y="2743200"/>
            <a:ext cx="7772400" cy="3352800"/>
          </a:xfrm>
        </p:spPr>
        <p:txBody>
          <a:bodyPr rIns="233680"/>
          <a:lstStyle/>
          <a:p>
            <a:pPr marL="496888" indent="-457200" eaLnBrk="1" hangingPunct="1">
              <a:buSzPct val="100000"/>
              <a:buFont typeface="Wingdings" charset="2"/>
              <a:buChar char="§"/>
            </a:pPr>
            <a:r>
              <a:rPr lang="en-US" dirty="0">
                <a:solidFill>
                  <a:srgbClr val="1D405D"/>
                </a:solidFill>
              </a:rPr>
              <a:t>I know what a really good question is.</a:t>
            </a:r>
          </a:p>
          <a:p>
            <a:pPr marL="496888" indent="-457200" eaLnBrk="1" hangingPunct="1">
              <a:buSzPct val="100000"/>
              <a:buFont typeface="Wingdings" charset="2"/>
              <a:buChar char="§"/>
            </a:pPr>
            <a:r>
              <a:rPr lang="en-US" dirty="0">
                <a:solidFill>
                  <a:srgbClr val="1D405D"/>
                </a:solidFill>
              </a:rPr>
              <a:t>I know that revising the question, when I get new information, often makes it better. </a:t>
            </a:r>
          </a:p>
          <a:p>
            <a:pPr marL="496888" indent="-457200" eaLnBrk="1" hangingPunct="1">
              <a:buSzPct val="100000"/>
              <a:buFont typeface="Wingdings" charset="2"/>
              <a:buChar char="§"/>
            </a:pPr>
            <a:r>
              <a:rPr lang="en-US" dirty="0">
                <a:solidFill>
                  <a:srgbClr val="1D405D"/>
                </a:solidFill>
              </a:rPr>
              <a:t>I know that I need to remember my question and not get distracted.</a:t>
            </a:r>
          </a:p>
        </p:txBody>
      </p:sp>
      <p:sp>
        <p:nvSpPr>
          <p:cNvPr id="22531" name="Rectangle 3"/>
          <p:cNvSpPr>
            <a:spLocks/>
          </p:cNvSpPr>
          <p:nvPr/>
        </p:nvSpPr>
        <p:spPr bwMode="auto">
          <a:xfrm>
            <a:off x="1282700" y="120950"/>
            <a:ext cx="7175500" cy="1447800"/>
          </a:xfrm>
          <a:prstGeom prst="rect">
            <a:avLst/>
          </a:prstGeom>
          <a:noFill/>
          <a:ln w="9525">
            <a:noFill/>
            <a:miter lim="800000"/>
            <a:headEnd/>
            <a:tailEnd/>
          </a:ln>
        </p:spPr>
        <p:txBody>
          <a:bodyPr lIns="0" tIns="0" rIns="40639" bIns="0">
            <a:prstTxWarp prst="textNoShape">
              <a:avLst/>
            </a:prstTxWarp>
          </a:bodyPr>
          <a:lstStyle/>
          <a:p>
            <a:pPr marL="39688" algn="ctr" eaLnBrk="1" hangingPunct="1"/>
            <a:r>
              <a:rPr lang="en-US" sz="4000" b="1" dirty="0">
                <a:solidFill>
                  <a:schemeClr val="accent1">
                    <a:lumMod val="75000"/>
                  </a:schemeClr>
                </a:solidFill>
                <a:latin typeface="+mj-lt"/>
                <a:ea typeface="Tahoma" charset="0"/>
                <a:cs typeface="Tahoma" charset="0"/>
                <a:sym typeface="Tahoma" charset="0"/>
              </a:rPr>
              <a:t>Examples of what good online readers </a:t>
            </a:r>
            <a:r>
              <a:rPr lang="en-US" sz="4000" b="1" dirty="0" smtClean="0">
                <a:solidFill>
                  <a:schemeClr val="accent1">
                    <a:lumMod val="75000"/>
                  </a:schemeClr>
                </a:solidFill>
                <a:latin typeface="+mj-lt"/>
                <a:ea typeface="Tahoma" charset="0"/>
                <a:cs typeface="Tahoma" charset="0"/>
                <a:sym typeface="Tahoma" charset="0"/>
              </a:rPr>
              <a:t>know</a:t>
            </a:r>
            <a:endParaRPr lang="en-US" sz="4000" b="1" dirty="0">
              <a:solidFill>
                <a:schemeClr val="accent1">
                  <a:lumMod val="75000"/>
                </a:schemeClr>
              </a:solidFill>
              <a:latin typeface="+mj-lt"/>
              <a:ea typeface="Tahoma" charset="0"/>
              <a:cs typeface="Tahoma" charset="0"/>
              <a:sym typeface="Tahoma" charset="0"/>
            </a:endParaRPr>
          </a:p>
        </p:txBody>
      </p:sp>
      <p:sp>
        <p:nvSpPr>
          <p:cNvPr id="22532" name="Rectangle 4"/>
          <p:cNvSpPr>
            <a:spLocks/>
          </p:cNvSpPr>
          <p:nvPr/>
        </p:nvSpPr>
        <p:spPr bwMode="auto">
          <a:xfrm>
            <a:off x="381000" y="1828800"/>
            <a:ext cx="5867400" cy="625475"/>
          </a:xfrm>
          <a:prstGeom prst="rect">
            <a:avLst/>
          </a:prstGeom>
          <a:noFill/>
          <a:ln w="9525">
            <a:noFill/>
            <a:miter lim="800000"/>
            <a:headEnd/>
            <a:tailEnd/>
          </a:ln>
        </p:spPr>
        <p:txBody>
          <a:bodyPr lIns="0" tIns="0" rIns="40639" bIns="0">
            <a:prstTxWarp prst="textNoShape">
              <a:avLst/>
            </a:prstTxWarp>
            <a:spAutoFit/>
          </a:bodyPr>
          <a:lstStyle/>
          <a:p>
            <a:pPr marL="39688" eaLnBrk="1" hangingPunct="1"/>
            <a:r>
              <a:rPr lang="en-US" sz="4100" b="1" dirty="0">
                <a:solidFill>
                  <a:srgbClr val="1D405D"/>
                </a:solidFill>
                <a:ea typeface="Times" charset="0"/>
                <a:cs typeface="Times" charset="0"/>
                <a:sym typeface="Times" charset="0"/>
              </a:rPr>
              <a:t>I. Asking Questions</a:t>
            </a:r>
            <a:endParaRPr lang="en-US" sz="4100" dirty="0">
              <a:solidFill>
                <a:srgbClr val="1D405D"/>
              </a:solidFill>
              <a:ea typeface="Times" charset="0"/>
              <a:cs typeface="Times" charset="0"/>
              <a:sym typeface="Times" charset="0"/>
            </a:endParaRPr>
          </a:p>
        </p:txBody>
      </p:sp>
      <p:sp>
        <p:nvSpPr>
          <p:cNvPr id="7" name="Rectangle 6"/>
          <p:cNvSpPr/>
          <p:nvPr/>
        </p:nvSpPr>
        <p:spPr>
          <a:xfrm>
            <a:off x="0" y="1649508"/>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0" y="0"/>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205619" y="180003"/>
            <a:ext cx="8744857" cy="1143000"/>
          </a:xfrm>
        </p:spPr>
        <p:txBody>
          <a:bodyPr rIns="81279" anchor="b"/>
          <a:lstStyle/>
          <a:p>
            <a:pPr eaLnBrk="1" hangingPunct="1"/>
            <a:r>
              <a:rPr lang="en-US" sz="4000" b="1" dirty="0">
                <a:solidFill>
                  <a:srgbClr val="1D405D"/>
                </a:solidFill>
              </a:rPr>
              <a:t>II.</a:t>
            </a:r>
            <a:r>
              <a:rPr lang="en-US" sz="4000" b="1" dirty="0" smtClean="0">
                <a:solidFill>
                  <a:srgbClr val="1D405D"/>
                </a:solidFill>
              </a:rPr>
              <a:t> Reading to locate </a:t>
            </a:r>
            <a:r>
              <a:rPr lang="en-US" sz="4000" b="1" dirty="0">
                <a:solidFill>
                  <a:srgbClr val="1D405D"/>
                </a:solidFill>
              </a:rPr>
              <a:t>information...</a:t>
            </a:r>
            <a:endParaRPr lang="en-US" sz="4000" dirty="0">
              <a:solidFill>
                <a:srgbClr val="1D405D"/>
              </a:solidFill>
            </a:endParaRPr>
          </a:p>
        </p:txBody>
      </p:sp>
      <p:sp>
        <p:nvSpPr>
          <p:cNvPr id="24579" name="Rectangle 3"/>
          <p:cNvSpPr>
            <a:spLocks noGrp="1" noChangeArrowheads="1"/>
          </p:cNvSpPr>
          <p:nvPr>
            <p:ph type="body" idx="4294967295"/>
          </p:nvPr>
        </p:nvSpPr>
        <p:spPr>
          <a:xfrm>
            <a:off x="685800" y="2133600"/>
            <a:ext cx="7772400" cy="4114800"/>
          </a:xfrm>
        </p:spPr>
        <p:txBody>
          <a:bodyPr rIns="233680"/>
          <a:lstStyle/>
          <a:p>
            <a:pPr marL="496888" indent="-457200" eaLnBrk="1" hangingPunct="1">
              <a:lnSpc>
                <a:spcPct val="90000"/>
              </a:lnSpc>
              <a:buSzPct val="100000"/>
              <a:buFont typeface="Wingdings" charset="2"/>
              <a:buChar char="§"/>
            </a:pPr>
            <a:r>
              <a:rPr lang="en-US" dirty="0" smtClean="0">
                <a:solidFill>
                  <a:srgbClr val="1D405D"/>
                </a:solidFill>
              </a:rPr>
              <a:t>I know how different search engines work.</a:t>
            </a:r>
          </a:p>
          <a:p>
            <a:pPr marL="496888" indent="-457200" eaLnBrk="1" hangingPunct="1">
              <a:lnSpc>
                <a:spcPct val="90000"/>
              </a:lnSpc>
              <a:buSzPct val="100000"/>
              <a:buFont typeface="Wingdings" charset="2"/>
              <a:buChar char="§"/>
            </a:pPr>
            <a:r>
              <a:rPr lang="en-US" dirty="0" smtClean="0">
                <a:solidFill>
                  <a:srgbClr val="1D405D"/>
                </a:solidFill>
              </a:rPr>
              <a:t>I know simple strategies for making my search more specific.</a:t>
            </a:r>
          </a:p>
          <a:p>
            <a:pPr marL="496888" indent="-457200" eaLnBrk="1" hangingPunct="1">
              <a:lnSpc>
                <a:spcPct val="90000"/>
              </a:lnSpc>
              <a:buSzPct val="100000"/>
              <a:buFont typeface="Wingdings" charset="2"/>
              <a:buChar char="§"/>
            </a:pPr>
            <a:r>
              <a:rPr lang="en-US" dirty="0" smtClean="0">
                <a:solidFill>
                  <a:srgbClr val="1D405D"/>
                </a:solidFill>
              </a:rPr>
              <a:t>I know advanced search strategies and when they could be useful.</a:t>
            </a:r>
          </a:p>
          <a:p>
            <a:pPr marL="382588" eaLnBrk="1" hangingPunct="1">
              <a:buFontTx/>
              <a:buNone/>
            </a:pPr>
            <a:endParaRPr lang="en-US" dirty="0" smtClean="0">
              <a:solidFill>
                <a:srgbClr val="1D405D"/>
              </a:solidFill>
            </a:endParaRPr>
          </a:p>
        </p:txBody>
      </p:sp>
      <p:sp>
        <p:nvSpPr>
          <p:cNvPr id="6" name="Rectangle 5"/>
          <p:cNvSpPr/>
          <p:nvPr/>
        </p:nvSpPr>
        <p:spPr>
          <a:xfrm>
            <a:off x="0" y="1649508"/>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0" y="0"/>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3293" y="796606"/>
            <a:ext cx="8237816" cy="1143000"/>
          </a:xfrm>
        </p:spPr>
        <p:txBody>
          <a:bodyPr>
            <a:normAutofit/>
          </a:bodyPr>
          <a:lstStyle/>
          <a:p>
            <a:pPr eaLnBrk="1" hangingPunct="1"/>
            <a:r>
              <a:rPr lang="en-US" sz="3600" b="1" dirty="0" smtClean="0">
                <a:solidFill>
                  <a:schemeClr val="accent1">
                    <a:lumMod val="75000"/>
                  </a:schemeClr>
                </a:solidFill>
                <a:latin typeface="Century Gothic"/>
                <a:ea typeface="ＭＳ Ｐゴシック" charset="-128"/>
                <a:cs typeface="Century Gothic"/>
              </a:rPr>
              <a:t>Where we’re headed…</a:t>
            </a:r>
          </a:p>
        </p:txBody>
      </p:sp>
      <p:pic>
        <p:nvPicPr>
          <p:cNvPr id="8" name="Picture 7"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
        <p:nvSpPr>
          <p:cNvPr id="5" name="Rectangle 3"/>
          <p:cNvSpPr txBox="1">
            <a:spLocks noChangeArrowheads="1"/>
          </p:cNvSpPr>
          <p:nvPr/>
        </p:nvSpPr>
        <p:spPr bwMode="auto">
          <a:xfrm>
            <a:off x="744679" y="1649607"/>
            <a:ext cx="7272071" cy="4534561"/>
          </a:xfrm>
          <a:prstGeom prst="rect">
            <a:avLst/>
          </a:prstGeom>
          <a:noFill/>
          <a:ln w="9525">
            <a:noFill/>
            <a:miter lim="800000"/>
            <a:headEnd/>
            <a:tailEnd/>
          </a:ln>
          <a:effectLst/>
        </p:spPr>
        <p:txBody>
          <a:bodyPr>
            <a:prstTxWarp prst="textNoShape">
              <a:avLst/>
            </a:prstTxWarp>
          </a:bodyPr>
          <a:lstStyle/>
          <a:p>
            <a:pPr marL="342900" indent="-342900">
              <a:spcBef>
                <a:spcPct val="20000"/>
              </a:spcBef>
              <a:buFont typeface="Arial"/>
              <a:buChar char="•"/>
              <a:defRPr/>
            </a:pPr>
            <a:endParaRPr lang="en-US" sz="2800" dirty="0" smtClean="0">
              <a:solidFill>
                <a:srgbClr val="17375E"/>
              </a:solidFill>
              <a:cs typeface="Century Gothic"/>
            </a:endParaRPr>
          </a:p>
          <a:p>
            <a:pPr marL="342900" indent="-342900">
              <a:spcBef>
                <a:spcPct val="20000"/>
              </a:spcBef>
              <a:buFont typeface="Arial"/>
              <a:buChar char="•"/>
              <a:defRPr/>
            </a:pPr>
            <a:r>
              <a:rPr lang="en-US" sz="2800" dirty="0" smtClean="0">
                <a:solidFill>
                  <a:srgbClr val="1D405D"/>
                </a:solidFill>
                <a:cs typeface="Century Gothic"/>
              </a:rPr>
              <a:t>Engage in Inquiry</a:t>
            </a:r>
          </a:p>
          <a:p>
            <a:pPr marL="342900" indent="-342900">
              <a:spcBef>
                <a:spcPct val="20000"/>
              </a:spcBef>
              <a:buFont typeface="Arial"/>
              <a:buChar char="•"/>
              <a:defRPr/>
            </a:pPr>
            <a:r>
              <a:rPr lang="en-US" sz="2800" dirty="0" smtClean="0">
                <a:solidFill>
                  <a:srgbClr val="1D405D"/>
                </a:solidFill>
                <a:cs typeface="Century Gothic"/>
              </a:rPr>
              <a:t>F</a:t>
            </a:r>
            <a:r>
              <a:rPr lang="en-US" sz="2800" kern="0" dirty="0" smtClean="0">
                <a:solidFill>
                  <a:srgbClr val="1D405D"/>
                </a:solidFill>
                <a:cs typeface="Century Gothic"/>
              </a:rPr>
              <a:t>ollow-up </a:t>
            </a:r>
            <a:r>
              <a:rPr lang="en-US" sz="2800" dirty="0" smtClean="0">
                <a:solidFill>
                  <a:srgbClr val="1D405D"/>
                </a:solidFill>
                <a:cs typeface="Century Gothic"/>
              </a:rPr>
              <a:t>Reflection and </a:t>
            </a:r>
          </a:p>
          <a:p>
            <a:pPr marL="342900" indent="-342900">
              <a:spcBef>
                <a:spcPct val="20000"/>
              </a:spcBef>
              <a:buFont typeface="Arial"/>
              <a:buChar char="•"/>
              <a:defRPr/>
            </a:pPr>
            <a:r>
              <a:rPr lang="en-US" sz="2800" dirty="0" smtClean="0">
                <a:solidFill>
                  <a:srgbClr val="1D405D"/>
                </a:solidFill>
                <a:cs typeface="Century Gothic"/>
              </a:rPr>
              <a:t>D</a:t>
            </a:r>
            <a:r>
              <a:rPr lang="en-US" sz="2800" kern="0" dirty="0" smtClean="0">
                <a:solidFill>
                  <a:srgbClr val="1D405D"/>
                </a:solidFill>
                <a:cs typeface="Century Gothic"/>
              </a:rPr>
              <a:t>iscussion</a:t>
            </a:r>
          </a:p>
          <a:p>
            <a:pPr marL="342900" indent="-342900">
              <a:spcBef>
                <a:spcPct val="20000"/>
              </a:spcBef>
              <a:buFont typeface="Arial"/>
              <a:buChar char="•"/>
              <a:defRPr/>
            </a:pPr>
            <a:r>
              <a:rPr lang="en-US" sz="2800" dirty="0" smtClean="0">
                <a:solidFill>
                  <a:srgbClr val="1D405D"/>
                </a:solidFill>
                <a:cs typeface="Century Gothic"/>
              </a:rPr>
              <a:t>Share Research</a:t>
            </a:r>
          </a:p>
          <a:p>
            <a:pPr marL="342900" indent="-342900">
              <a:spcBef>
                <a:spcPct val="20000"/>
              </a:spcBef>
              <a:buFont typeface="Arial"/>
              <a:buChar char="•"/>
              <a:defRPr/>
            </a:pPr>
            <a:r>
              <a:rPr lang="en-US" sz="2800" kern="0" dirty="0" smtClean="0">
                <a:solidFill>
                  <a:srgbClr val="1D405D"/>
                </a:solidFill>
                <a:cs typeface="Century Gothic"/>
              </a:rPr>
              <a:t>Link to </a:t>
            </a:r>
            <a:r>
              <a:rPr lang="en-US" sz="2800" dirty="0" smtClean="0">
                <a:solidFill>
                  <a:srgbClr val="1D405D"/>
                </a:solidFill>
                <a:cs typeface="Century Gothic"/>
              </a:rPr>
              <a:t>Practice</a:t>
            </a:r>
          </a:p>
          <a:p>
            <a:pPr marL="342900" indent="-342900">
              <a:spcBef>
                <a:spcPct val="20000"/>
              </a:spcBef>
              <a:buFont typeface="Arial"/>
              <a:buChar char="•"/>
              <a:defRPr/>
            </a:pPr>
            <a:r>
              <a:rPr lang="en-US" sz="2800" kern="0" dirty="0" smtClean="0">
                <a:solidFill>
                  <a:srgbClr val="1D405D"/>
                </a:solidFill>
                <a:cs typeface="Century Gothic"/>
              </a:rPr>
              <a:t>Summary of Principles for </a:t>
            </a:r>
            <a:br>
              <a:rPr lang="en-US" sz="2800" kern="0" dirty="0" smtClean="0">
                <a:solidFill>
                  <a:srgbClr val="1D405D"/>
                </a:solidFill>
                <a:cs typeface="Century Gothic"/>
              </a:rPr>
            </a:br>
            <a:r>
              <a:rPr lang="en-US" sz="2800" kern="0" dirty="0" smtClean="0">
                <a:solidFill>
                  <a:srgbClr val="1D405D"/>
                </a:solidFill>
                <a:cs typeface="Century Gothic"/>
              </a:rPr>
              <a:t>Supportin</a:t>
            </a:r>
            <a:r>
              <a:rPr lang="en-US" sz="2800" dirty="0" smtClean="0">
                <a:solidFill>
                  <a:srgbClr val="1D405D"/>
                </a:solidFill>
                <a:cs typeface="Century Gothic"/>
              </a:rPr>
              <a:t>g Online Inquiry</a:t>
            </a:r>
            <a:endParaRPr lang="en-US" sz="2800" kern="0" dirty="0" smtClean="0">
              <a:solidFill>
                <a:srgbClr val="1D405D"/>
              </a:solidFill>
              <a:cs typeface="Century Gothic"/>
            </a:endParaRPr>
          </a:p>
          <a:p>
            <a:pPr marL="342900" indent="-342900">
              <a:spcBef>
                <a:spcPct val="20000"/>
              </a:spcBef>
              <a:buFont typeface="Arial"/>
              <a:buChar char="•"/>
              <a:defRPr/>
            </a:pPr>
            <a:endParaRPr lang="en-US" sz="2400" kern="0" dirty="0" smtClean="0">
              <a:solidFill>
                <a:srgbClr val="17375E"/>
              </a:solidFill>
              <a:cs typeface="Century Gothic"/>
            </a:endParaRPr>
          </a:p>
          <a:p>
            <a:pPr marL="342900" indent="-342900">
              <a:spcBef>
                <a:spcPct val="20000"/>
              </a:spcBef>
              <a:buFont typeface="Arial"/>
              <a:buChar char="•"/>
              <a:defRPr/>
            </a:pPr>
            <a:endParaRPr lang="en-US" sz="2000" dirty="0" smtClean="0">
              <a:solidFill>
                <a:srgbClr val="17375E"/>
              </a:solidFill>
            </a:endParaRPr>
          </a:p>
          <a:p>
            <a:pPr marL="342900" indent="-342900" eaLnBrk="1" hangingPunct="1">
              <a:spcBef>
                <a:spcPct val="20000"/>
              </a:spcBef>
              <a:defRPr/>
            </a:pPr>
            <a:r>
              <a:rPr lang="en-US" sz="2400" kern="0" dirty="0" smtClean="0">
                <a:solidFill>
                  <a:srgbClr val="17375E"/>
                </a:solidFill>
                <a:latin typeface="Century Gothic"/>
                <a:cs typeface="Century Gothic"/>
              </a:rPr>
              <a:t> </a:t>
            </a:r>
            <a:r>
              <a:rPr lang="en-US" sz="2800" kern="0" dirty="0" smtClean="0">
                <a:solidFill>
                  <a:srgbClr val="17375E"/>
                </a:solidFill>
                <a:latin typeface="Century Gothic"/>
                <a:cs typeface="Century Gothic"/>
              </a:rPr>
              <a:t/>
            </a:r>
            <a:br>
              <a:rPr lang="en-US" sz="2800" kern="0" dirty="0" smtClean="0">
                <a:solidFill>
                  <a:srgbClr val="17375E"/>
                </a:solidFill>
                <a:latin typeface="Century Gothic"/>
                <a:cs typeface="Century Gothic"/>
              </a:rPr>
            </a:br>
            <a:endParaRPr lang="en-US" sz="2800" kern="0" dirty="0" smtClean="0">
              <a:solidFill>
                <a:srgbClr val="17375E"/>
              </a:solidFill>
              <a:latin typeface="Century Gothic"/>
              <a:cs typeface="Century Gothic"/>
            </a:endParaRPr>
          </a:p>
        </p:txBody>
      </p:sp>
      <p:pic>
        <p:nvPicPr>
          <p:cNvPr id="14" name="Picture 4"/>
          <p:cNvPicPr>
            <a:picLocks noChangeAspect="1" noChangeArrowheads="1"/>
          </p:cNvPicPr>
          <p:nvPr/>
        </p:nvPicPr>
        <p:blipFill>
          <a:blip r:embed="rId3"/>
          <a:srcRect/>
          <a:stretch>
            <a:fillRect/>
          </a:stretch>
        </p:blipFill>
        <p:spPr bwMode="auto">
          <a:xfrm>
            <a:off x="5868928" y="2381273"/>
            <a:ext cx="2949751" cy="2802263"/>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4"/>
          <p:cNvSpPr txBox="1">
            <a:spLocks noChangeArrowheads="1"/>
          </p:cNvSpPr>
          <p:nvPr/>
        </p:nvSpPr>
        <p:spPr bwMode="auto">
          <a:xfrm>
            <a:off x="7350125" y="5581650"/>
            <a:ext cx="309563" cy="268288"/>
          </a:xfrm>
          <a:prstGeom prst="rect">
            <a:avLst/>
          </a:prstGeom>
          <a:noFill/>
          <a:ln w="9525">
            <a:noFill/>
            <a:miter lim="800000"/>
            <a:headEnd/>
            <a:tailEnd/>
          </a:ln>
        </p:spPr>
        <p:txBody>
          <a:bodyPr wrap="none">
            <a:prstTxWarp prst="textNoShape">
              <a:avLst/>
            </a:prstTxWarp>
          </a:bodyPr>
          <a:lstStyle/>
          <a:p>
            <a:pPr algn="ctr" eaLnBrk="1" hangingPunct="1"/>
            <a:fld id="{2087D4AC-A975-7D4F-875D-D69E3B2D7E22}" type="slidenum">
              <a:rPr lang="en-US" sz="1400">
                <a:latin typeface="Tahoma" charset="0"/>
                <a:ea typeface="Tahoma" charset="0"/>
                <a:cs typeface="Tahoma" charset="0"/>
                <a:sym typeface="Tahoma" charset="0"/>
              </a:rPr>
              <a:pPr algn="ctr" eaLnBrk="1" hangingPunct="1"/>
              <a:t>20</a:t>
            </a:fld>
            <a:endParaRPr lang="en-US" sz="1400">
              <a:latin typeface="Tahoma" charset="0"/>
              <a:ea typeface="Tahoma" charset="0"/>
              <a:cs typeface="Tahoma" charset="0"/>
              <a:sym typeface="Tahoma" charset="0"/>
            </a:endParaRPr>
          </a:p>
        </p:txBody>
      </p:sp>
      <p:pic>
        <p:nvPicPr>
          <p:cNvPr id="26628" name="Picture 5"/>
          <p:cNvPicPr>
            <a:picLocks noChangeAspect="1" noChangeArrowheads="1"/>
          </p:cNvPicPr>
          <p:nvPr/>
        </p:nvPicPr>
        <p:blipFill>
          <a:blip r:embed="rId3"/>
          <a:srcRect/>
          <a:stretch>
            <a:fillRect/>
          </a:stretch>
        </p:blipFill>
        <p:spPr bwMode="auto">
          <a:xfrm>
            <a:off x="5651500" y="4178300"/>
            <a:ext cx="3505200" cy="2628900"/>
          </a:xfrm>
          <a:prstGeom prst="rect">
            <a:avLst/>
          </a:prstGeom>
          <a:noFill/>
          <a:ln w="9525">
            <a:noFill/>
            <a:miter lim="800000"/>
            <a:headEnd/>
            <a:tailEnd/>
          </a:ln>
        </p:spPr>
      </p:pic>
      <p:sp>
        <p:nvSpPr>
          <p:cNvPr id="26629" name="Rectangle 2"/>
          <p:cNvSpPr txBox="1">
            <a:spLocks noChangeArrowheads="1"/>
          </p:cNvSpPr>
          <p:nvPr/>
        </p:nvSpPr>
        <p:spPr bwMode="auto">
          <a:xfrm>
            <a:off x="228600" y="2362200"/>
            <a:ext cx="7772400" cy="3471863"/>
          </a:xfrm>
          <a:prstGeom prst="rect">
            <a:avLst/>
          </a:prstGeom>
          <a:noFill/>
          <a:ln w="9525">
            <a:noFill/>
            <a:miter lim="800000"/>
            <a:headEnd/>
            <a:tailEnd/>
          </a:ln>
        </p:spPr>
        <p:txBody>
          <a:bodyPr rIns="233680">
            <a:prstTxWarp prst="textNoShape">
              <a:avLst/>
            </a:prstTxWarp>
          </a:bodyPr>
          <a:lstStyle/>
          <a:p>
            <a:pPr marL="382588" indent="-342900">
              <a:lnSpc>
                <a:spcPct val="90000"/>
              </a:lnSpc>
              <a:spcBef>
                <a:spcPct val="20000"/>
              </a:spcBef>
              <a:buClr>
                <a:schemeClr val="accent1">
                  <a:lumMod val="50000"/>
                </a:schemeClr>
              </a:buClr>
              <a:buSzPct val="80000"/>
              <a:buFont typeface="Wingdings" charset="2"/>
              <a:buChar char="n"/>
            </a:pPr>
            <a:r>
              <a:rPr lang="en-US" sz="3000" b="1" dirty="0">
                <a:solidFill>
                  <a:srgbClr val="1D405D"/>
                </a:solidFill>
              </a:rPr>
              <a:t>Understanding</a:t>
            </a:r>
            <a:r>
              <a:rPr lang="en-US" sz="3000" dirty="0">
                <a:solidFill>
                  <a:srgbClr val="1D405D"/>
                </a:solidFill>
              </a:rPr>
              <a:t> - I know when information makes sense to me.</a:t>
            </a:r>
          </a:p>
          <a:p>
            <a:pPr marL="382588" indent="-342900">
              <a:lnSpc>
                <a:spcPct val="90000"/>
              </a:lnSpc>
              <a:spcBef>
                <a:spcPct val="20000"/>
              </a:spcBef>
              <a:buClr>
                <a:schemeClr val="accent1">
                  <a:lumMod val="50000"/>
                </a:schemeClr>
              </a:buClr>
              <a:buSzPct val="80000"/>
              <a:buFont typeface="Wingdings" charset="2"/>
              <a:buChar char="n"/>
            </a:pPr>
            <a:r>
              <a:rPr lang="en-US" sz="3000" b="1" dirty="0">
                <a:solidFill>
                  <a:srgbClr val="1D405D"/>
                </a:solidFill>
              </a:rPr>
              <a:t>Relevancy</a:t>
            </a:r>
            <a:r>
              <a:rPr lang="en-US" sz="3000" dirty="0">
                <a:solidFill>
                  <a:srgbClr val="1D405D"/>
                </a:solidFill>
              </a:rPr>
              <a:t> - I know when information meets my needs.</a:t>
            </a:r>
          </a:p>
          <a:p>
            <a:pPr marL="382588" indent="-342900">
              <a:lnSpc>
                <a:spcPct val="90000"/>
              </a:lnSpc>
              <a:spcBef>
                <a:spcPct val="20000"/>
              </a:spcBef>
              <a:buClr>
                <a:schemeClr val="accent1">
                  <a:lumMod val="50000"/>
                </a:schemeClr>
              </a:buClr>
              <a:buSzPct val="80000"/>
              <a:buFont typeface="Wingdings" charset="2"/>
              <a:buChar char="n"/>
            </a:pPr>
            <a:r>
              <a:rPr lang="en-US" sz="3000" b="1" dirty="0">
                <a:solidFill>
                  <a:srgbClr val="1D405D"/>
                </a:solidFill>
              </a:rPr>
              <a:t>Accuracy</a:t>
            </a:r>
            <a:r>
              <a:rPr lang="en-US" sz="3000" dirty="0">
                <a:solidFill>
                  <a:srgbClr val="1D405D"/>
                </a:solidFill>
              </a:rPr>
              <a:t> - I know how </a:t>
            </a:r>
          </a:p>
          <a:p>
            <a:pPr marL="382588" indent="-342900">
              <a:lnSpc>
                <a:spcPct val="90000"/>
              </a:lnSpc>
              <a:spcBef>
                <a:spcPct val="20000"/>
              </a:spcBef>
              <a:buClr>
                <a:schemeClr val="accent1">
                  <a:lumMod val="50000"/>
                </a:schemeClr>
              </a:buClr>
              <a:buSzPct val="80000"/>
            </a:pPr>
            <a:r>
              <a:rPr lang="en-US" sz="3000" dirty="0">
                <a:solidFill>
                  <a:srgbClr val="1D405D"/>
                </a:solidFill>
              </a:rPr>
              <a:t>   to verify information with </a:t>
            </a:r>
          </a:p>
          <a:p>
            <a:pPr marL="382588" indent="-342900">
              <a:lnSpc>
                <a:spcPct val="90000"/>
              </a:lnSpc>
              <a:spcBef>
                <a:spcPct val="20000"/>
              </a:spcBef>
              <a:buClr>
                <a:schemeClr val="accent1">
                  <a:lumMod val="50000"/>
                </a:schemeClr>
              </a:buClr>
              <a:buSzPct val="80000"/>
            </a:pPr>
            <a:r>
              <a:rPr lang="en-US" sz="3000" dirty="0">
                <a:solidFill>
                  <a:srgbClr val="1D405D"/>
                </a:solidFill>
              </a:rPr>
              <a:t>   another source.</a:t>
            </a:r>
          </a:p>
        </p:txBody>
      </p:sp>
      <p:sp>
        <p:nvSpPr>
          <p:cNvPr id="8" name="Rectangle 7"/>
          <p:cNvSpPr/>
          <p:nvPr/>
        </p:nvSpPr>
        <p:spPr>
          <a:xfrm>
            <a:off x="0" y="1649508"/>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0" y="0"/>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2"/>
          <p:cNvSpPr>
            <a:spLocks noChangeArrowheads="1"/>
          </p:cNvSpPr>
          <p:nvPr/>
        </p:nvSpPr>
        <p:spPr bwMode="auto">
          <a:xfrm>
            <a:off x="24193" y="229811"/>
            <a:ext cx="9163089" cy="1143000"/>
          </a:xfrm>
          <a:prstGeom prst="rect">
            <a:avLst/>
          </a:prstGeom>
          <a:noFill/>
          <a:ln w="9525">
            <a:noFill/>
            <a:miter lim="800000"/>
            <a:headEnd/>
            <a:tailEnd/>
          </a:ln>
        </p:spPr>
        <p:txBody>
          <a:bodyPr rIns="81279" anchor="b">
            <a:prstTxWarp prst="textNoShape">
              <a:avLst/>
            </a:prstTxWarp>
          </a:bodyPr>
          <a:lstStyle/>
          <a:p>
            <a:pPr algn="ctr" eaLnBrk="1" hangingPunct="1"/>
            <a:r>
              <a:rPr lang="en-US" sz="4000" b="1" dirty="0">
                <a:solidFill>
                  <a:srgbClr val="1D405D"/>
                </a:solidFill>
              </a:rPr>
              <a:t>III.</a:t>
            </a:r>
            <a:r>
              <a:rPr lang="en-US" sz="4000" b="1" dirty="0" smtClean="0">
                <a:solidFill>
                  <a:srgbClr val="1D405D"/>
                </a:solidFill>
              </a:rPr>
              <a:t> Reading to Evaluate Information...</a:t>
            </a:r>
            <a:r>
              <a:rPr lang="en-US" sz="4000" dirty="0" smtClean="0">
                <a:solidFill>
                  <a:srgbClr val="1D405D"/>
                </a:solidFill>
              </a:rPr>
              <a:t> </a:t>
            </a:r>
            <a:endParaRPr lang="en-US" sz="4000" dirty="0">
              <a:solidFill>
                <a:srgbClr val="1D405D"/>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idx="4294967295"/>
          </p:nvPr>
        </p:nvSpPr>
        <p:spPr>
          <a:xfrm>
            <a:off x="609600" y="2209800"/>
            <a:ext cx="7772400" cy="4114800"/>
          </a:xfrm>
        </p:spPr>
        <p:txBody>
          <a:bodyPr rIns="233680"/>
          <a:lstStyle/>
          <a:p>
            <a:pPr marL="382588" eaLnBrk="1" hangingPunct="1">
              <a:lnSpc>
                <a:spcPct val="90000"/>
              </a:lnSpc>
              <a:buClr>
                <a:schemeClr val="accent1">
                  <a:lumMod val="50000"/>
                </a:schemeClr>
              </a:buClr>
              <a:tabLst>
                <a:tab pos="382588" algn="l"/>
                <a:tab pos="954088" algn="l"/>
              </a:tabLst>
            </a:pPr>
            <a:endParaRPr lang="en-US" sz="2400" dirty="0">
              <a:solidFill>
                <a:srgbClr val="1D405D"/>
              </a:solidFill>
            </a:endParaRPr>
          </a:p>
          <a:p>
            <a:pPr marL="496888" indent="-457200" eaLnBrk="1" hangingPunct="1">
              <a:lnSpc>
                <a:spcPct val="90000"/>
              </a:lnSpc>
              <a:buClr>
                <a:schemeClr val="accent1">
                  <a:lumMod val="50000"/>
                </a:schemeClr>
              </a:buClr>
              <a:buSzPct val="100000"/>
              <a:buFont typeface="Wingdings" charset="2"/>
              <a:buChar char="§"/>
              <a:tabLst>
                <a:tab pos="382588" algn="l"/>
                <a:tab pos="954088" algn="l"/>
              </a:tabLst>
            </a:pPr>
            <a:r>
              <a:rPr lang="en-US" b="1" dirty="0">
                <a:solidFill>
                  <a:srgbClr val="1D405D"/>
                </a:solidFill>
              </a:rPr>
              <a:t>Reliability</a:t>
            </a:r>
            <a:r>
              <a:rPr lang="en-US" dirty="0">
                <a:solidFill>
                  <a:srgbClr val="1D405D"/>
                </a:solidFill>
              </a:rPr>
              <a:t> - I know how to tell when information can be trusted.</a:t>
            </a:r>
          </a:p>
          <a:p>
            <a:pPr marL="496888" indent="-457200" eaLnBrk="1" hangingPunct="1">
              <a:lnSpc>
                <a:spcPct val="90000"/>
              </a:lnSpc>
              <a:buClr>
                <a:schemeClr val="accent1">
                  <a:lumMod val="50000"/>
                </a:schemeClr>
              </a:buClr>
              <a:buSzPct val="100000"/>
              <a:buFont typeface="Wingdings" charset="2"/>
              <a:buChar char="§"/>
              <a:tabLst>
                <a:tab pos="382588" algn="l"/>
                <a:tab pos="954088" algn="l"/>
              </a:tabLst>
            </a:pPr>
            <a:r>
              <a:rPr lang="en-US" b="1" dirty="0">
                <a:solidFill>
                  <a:srgbClr val="1D405D"/>
                </a:solidFill>
              </a:rPr>
              <a:t>Bias</a:t>
            </a:r>
            <a:r>
              <a:rPr lang="en-US" dirty="0">
                <a:solidFill>
                  <a:srgbClr val="1D405D"/>
                </a:solidFill>
              </a:rPr>
              <a:t> - I know that everyone “shapes” information and how to evaluate this.</a:t>
            </a:r>
          </a:p>
          <a:p>
            <a:pPr marL="496888" indent="-457200" eaLnBrk="1" hangingPunct="1">
              <a:lnSpc>
                <a:spcPct val="90000"/>
              </a:lnSpc>
              <a:buClr>
                <a:schemeClr val="accent1">
                  <a:lumMod val="50000"/>
                </a:schemeClr>
              </a:buClr>
              <a:buSzPct val="100000"/>
              <a:buFont typeface="Wingdings" charset="2"/>
              <a:buChar char="§"/>
              <a:tabLst>
                <a:tab pos="382588" algn="l"/>
                <a:tab pos="954088" algn="l"/>
              </a:tabLst>
            </a:pPr>
            <a:r>
              <a:rPr lang="en-US" b="1" dirty="0">
                <a:solidFill>
                  <a:srgbClr val="1D405D"/>
                </a:solidFill>
              </a:rPr>
              <a:t>Stance</a:t>
            </a:r>
            <a:r>
              <a:rPr lang="en-US" dirty="0">
                <a:solidFill>
                  <a:srgbClr val="1D405D"/>
                </a:solidFill>
              </a:rPr>
              <a:t> - I am a “healthy skeptic” about online information.</a:t>
            </a:r>
          </a:p>
        </p:txBody>
      </p:sp>
      <p:sp>
        <p:nvSpPr>
          <p:cNvPr id="6" name="Rectangle 5"/>
          <p:cNvSpPr/>
          <p:nvPr/>
        </p:nvSpPr>
        <p:spPr>
          <a:xfrm>
            <a:off x="0" y="1649508"/>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0" y="0"/>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2"/>
          <p:cNvSpPr>
            <a:spLocks noChangeArrowheads="1"/>
          </p:cNvSpPr>
          <p:nvPr/>
        </p:nvSpPr>
        <p:spPr bwMode="auto">
          <a:xfrm>
            <a:off x="24193" y="229811"/>
            <a:ext cx="9163089" cy="1143000"/>
          </a:xfrm>
          <a:prstGeom prst="rect">
            <a:avLst/>
          </a:prstGeom>
          <a:noFill/>
          <a:ln w="9525">
            <a:noFill/>
            <a:miter lim="800000"/>
            <a:headEnd/>
            <a:tailEnd/>
          </a:ln>
        </p:spPr>
        <p:txBody>
          <a:bodyPr rIns="81279" anchor="b">
            <a:prstTxWarp prst="textNoShape">
              <a:avLst/>
            </a:prstTxWarp>
          </a:bodyPr>
          <a:lstStyle/>
          <a:p>
            <a:pPr algn="ctr" eaLnBrk="1" hangingPunct="1"/>
            <a:r>
              <a:rPr lang="en-US" sz="4000" b="1" dirty="0">
                <a:solidFill>
                  <a:srgbClr val="1D405D"/>
                </a:solidFill>
              </a:rPr>
              <a:t>III.</a:t>
            </a:r>
            <a:r>
              <a:rPr lang="en-US" sz="4000" b="1" dirty="0" smtClean="0">
                <a:solidFill>
                  <a:srgbClr val="1D405D"/>
                </a:solidFill>
              </a:rPr>
              <a:t> Reading to Evaluate Information...</a:t>
            </a:r>
            <a:r>
              <a:rPr lang="en-US" sz="4000" dirty="0" smtClean="0">
                <a:solidFill>
                  <a:srgbClr val="1D405D"/>
                </a:solidFill>
              </a:rPr>
              <a:t> </a:t>
            </a:r>
            <a:endParaRPr lang="en-US" sz="4000" dirty="0">
              <a:solidFill>
                <a:srgbClr val="1D405D"/>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1" y="180003"/>
            <a:ext cx="9144000" cy="1143000"/>
          </a:xfrm>
        </p:spPr>
        <p:txBody>
          <a:bodyPr rIns="81279" anchor="b"/>
          <a:lstStyle/>
          <a:p>
            <a:pPr eaLnBrk="1" hangingPunct="1"/>
            <a:r>
              <a:rPr lang="en-US" b="1" dirty="0" smtClean="0">
                <a:solidFill>
                  <a:srgbClr val="1D405D"/>
                </a:solidFill>
              </a:rPr>
              <a:t>IV. Reading to Synthesize Information</a:t>
            </a:r>
            <a:r>
              <a:rPr lang="en-US" b="1" dirty="0">
                <a:solidFill>
                  <a:srgbClr val="1D405D"/>
                </a:solidFill>
              </a:rPr>
              <a:t>...</a:t>
            </a:r>
            <a:endParaRPr lang="en-US" dirty="0">
              <a:solidFill>
                <a:srgbClr val="1D405D"/>
              </a:solidFill>
            </a:endParaRPr>
          </a:p>
        </p:txBody>
      </p:sp>
      <p:sp>
        <p:nvSpPr>
          <p:cNvPr id="30723" name="Rectangle 3"/>
          <p:cNvSpPr>
            <a:spLocks noChangeArrowheads="1"/>
          </p:cNvSpPr>
          <p:nvPr/>
        </p:nvSpPr>
        <p:spPr bwMode="auto">
          <a:xfrm>
            <a:off x="609600" y="2438400"/>
            <a:ext cx="8077200" cy="3535070"/>
          </a:xfrm>
          <a:prstGeom prst="rect">
            <a:avLst/>
          </a:prstGeom>
          <a:noFill/>
          <a:ln w="9525">
            <a:noFill/>
            <a:miter lim="800000"/>
            <a:headEnd/>
            <a:tailEnd/>
          </a:ln>
        </p:spPr>
        <p:txBody>
          <a:bodyPr>
            <a:prstTxWarp prst="textNoShape">
              <a:avLst/>
            </a:prstTxWarp>
            <a:spAutoFit/>
          </a:bodyPr>
          <a:lstStyle/>
          <a:p>
            <a:pPr marL="39688">
              <a:lnSpc>
                <a:spcPct val="90000"/>
              </a:lnSpc>
              <a:buClr>
                <a:schemeClr val="accent1">
                  <a:lumMod val="50000"/>
                </a:schemeClr>
              </a:buClr>
              <a:buFont typeface="Wingdings" charset="2"/>
              <a:buChar char="§"/>
              <a:tabLst>
                <a:tab pos="382588" algn="l"/>
                <a:tab pos="954088" algn="l"/>
              </a:tabLst>
            </a:pPr>
            <a:r>
              <a:rPr lang="en-US" sz="3100" dirty="0">
                <a:solidFill>
                  <a:srgbClr val="1D405D"/>
                </a:solidFill>
              </a:rPr>
              <a:t> I know how to </a:t>
            </a:r>
            <a:r>
              <a:rPr lang="en-US" sz="3100" dirty="0" smtClean="0">
                <a:solidFill>
                  <a:srgbClr val="1D405D"/>
                </a:solidFill>
              </a:rPr>
              <a:t>construct </a:t>
            </a:r>
            <a:r>
              <a:rPr lang="en-US" sz="3100" dirty="0">
                <a:solidFill>
                  <a:srgbClr val="1D405D"/>
                </a:solidFill>
              </a:rPr>
              <a:t>the information I </a:t>
            </a:r>
            <a:br>
              <a:rPr lang="en-US" sz="3100" dirty="0">
                <a:solidFill>
                  <a:srgbClr val="1D405D"/>
                </a:solidFill>
              </a:rPr>
            </a:br>
            <a:r>
              <a:rPr lang="en-US" sz="3100" dirty="0">
                <a:solidFill>
                  <a:srgbClr val="1D405D"/>
                </a:solidFill>
              </a:rPr>
              <a:t>   need as I read selected information.</a:t>
            </a:r>
          </a:p>
          <a:p>
            <a:pPr marL="39688">
              <a:lnSpc>
                <a:spcPct val="90000"/>
              </a:lnSpc>
              <a:buClr>
                <a:schemeClr val="accent1">
                  <a:lumMod val="50000"/>
                </a:schemeClr>
              </a:buClr>
              <a:buFont typeface="Wingdings" charset="2"/>
              <a:buChar char="§"/>
              <a:tabLst>
                <a:tab pos="382588" algn="l"/>
                <a:tab pos="954088" algn="l"/>
              </a:tabLst>
            </a:pPr>
            <a:r>
              <a:rPr lang="en-US" sz="3100" dirty="0">
                <a:solidFill>
                  <a:srgbClr val="1D405D"/>
                </a:solidFill>
              </a:rPr>
              <a:t> I know which information to ignore when I</a:t>
            </a:r>
            <a:br>
              <a:rPr lang="en-US" sz="3100" dirty="0">
                <a:solidFill>
                  <a:srgbClr val="1D405D"/>
                </a:solidFill>
              </a:rPr>
            </a:br>
            <a:r>
              <a:rPr lang="en-US" sz="3100" dirty="0">
                <a:solidFill>
                  <a:srgbClr val="1D405D"/>
                </a:solidFill>
              </a:rPr>
              <a:t>   read.</a:t>
            </a:r>
          </a:p>
          <a:p>
            <a:pPr marL="39688">
              <a:lnSpc>
                <a:spcPct val="90000"/>
              </a:lnSpc>
              <a:buClr>
                <a:schemeClr val="accent1">
                  <a:lumMod val="50000"/>
                </a:schemeClr>
              </a:buClr>
              <a:buFont typeface="Wingdings" charset="2"/>
              <a:buChar char="§"/>
              <a:tabLst>
                <a:tab pos="382588" algn="l"/>
                <a:tab pos="954088" algn="l"/>
              </a:tabLst>
            </a:pPr>
            <a:r>
              <a:rPr lang="en-US" sz="3100" dirty="0">
                <a:solidFill>
                  <a:srgbClr val="1D405D"/>
                </a:solidFill>
              </a:rPr>
              <a:t> I know how to put information together, and</a:t>
            </a:r>
            <a:br>
              <a:rPr lang="en-US" sz="3100" dirty="0">
                <a:solidFill>
                  <a:srgbClr val="1D405D"/>
                </a:solidFill>
              </a:rPr>
            </a:br>
            <a:r>
              <a:rPr lang="en-US" sz="3100" dirty="0">
                <a:solidFill>
                  <a:srgbClr val="1D405D"/>
                </a:solidFill>
              </a:rPr>
              <a:t>   make inferences when it is missing, to </a:t>
            </a:r>
            <a:br>
              <a:rPr lang="en-US" sz="3100" dirty="0">
                <a:solidFill>
                  <a:srgbClr val="1D405D"/>
                </a:solidFill>
              </a:rPr>
            </a:br>
            <a:r>
              <a:rPr lang="en-US" sz="3100" dirty="0">
                <a:solidFill>
                  <a:srgbClr val="1D405D"/>
                </a:solidFill>
              </a:rPr>
              <a:t>   answer my question.</a:t>
            </a:r>
          </a:p>
          <a:p>
            <a:pPr marL="39688">
              <a:lnSpc>
                <a:spcPct val="90000"/>
              </a:lnSpc>
              <a:buClr>
                <a:schemeClr val="accent1">
                  <a:lumMod val="50000"/>
                </a:schemeClr>
              </a:buClr>
              <a:buFont typeface="Wingdings" charset="2"/>
              <a:buChar char="§"/>
              <a:tabLst>
                <a:tab pos="382588" algn="l"/>
                <a:tab pos="954088" algn="l"/>
              </a:tabLst>
            </a:pPr>
            <a:r>
              <a:rPr lang="en-US" sz="3100" dirty="0">
                <a:solidFill>
                  <a:srgbClr val="1D405D"/>
                </a:solidFill>
              </a:rPr>
              <a:t> I know when I have my answer.</a:t>
            </a:r>
          </a:p>
        </p:txBody>
      </p:sp>
      <p:sp>
        <p:nvSpPr>
          <p:cNvPr id="6" name="Rectangle 5"/>
          <p:cNvSpPr/>
          <p:nvPr/>
        </p:nvSpPr>
        <p:spPr>
          <a:xfrm>
            <a:off x="0" y="1649508"/>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0" y="0"/>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36284" y="274637"/>
            <a:ext cx="9144000" cy="1143000"/>
          </a:xfrm>
        </p:spPr>
        <p:txBody>
          <a:bodyPr rIns="81279" anchor="b"/>
          <a:lstStyle/>
          <a:p>
            <a:pPr eaLnBrk="1" hangingPunct="1"/>
            <a:r>
              <a:rPr lang="en-US" sz="3400" b="1" dirty="0">
                <a:solidFill>
                  <a:srgbClr val="1D405D"/>
                </a:solidFill>
              </a:rPr>
              <a:t>V.</a:t>
            </a:r>
            <a:r>
              <a:rPr lang="en-US" sz="3400" b="1" dirty="0" smtClean="0">
                <a:solidFill>
                  <a:srgbClr val="1D405D"/>
                </a:solidFill>
              </a:rPr>
              <a:t> Reading to Communicate </a:t>
            </a:r>
            <a:r>
              <a:rPr lang="en-US" sz="3400" dirty="0" smtClean="0">
                <a:solidFill>
                  <a:srgbClr val="1D405D"/>
                </a:solidFill>
              </a:rPr>
              <a:t>I</a:t>
            </a:r>
            <a:r>
              <a:rPr lang="en-US" sz="3400" b="1" dirty="0" smtClean="0">
                <a:solidFill>
                  <a:srgbClr val="1D405D"/>
                </a:solidFill>
              </a:rPr>
              <a:t>nformation</a:t>
            </a:r>
            <a:r>
              <a:rPr lang="en-US" sz="3400" b="1" dirty="0">
                <a:solidFill>
                  <a:srgbClr val="1D405D"/>
                </a:solidFill>
              </a:rPr>
              <a:t>...</a:t>
            </a:r>
            <a:endParaRPr lang="en-US" sz="3400" dirty="0">
              <a:solidFill>
                <a:srgbClr val="1D405D"/>
              </a:solidFill>
            </a:endParaRPr>
          </a:p>
        </p:txBody>
      </p:sp>
      <p:sp>
        <p:nvSpPr>
          <p:cNvPr id="32771" name="Rectangle 3"/>
          <p:cNvSpPr>
            <a:spLocks noGrp="1" noChangeArrowheads="1"/>
          </p:cNvSpPr>
          <p:nvPr>
            <p:ph type="body" idx="4294967295"/>
          </p:nvPr>
        </p:nvSpPr>
        <p:spPr>
          <a:xfrm>
            <a:off x="457200" y="2144486"/>
            <a:ext cx="8229600" cy="4967700"/>
          </a:xfrm>
        </p:spPr>
        <p:txBody>
          <a:bodyPr rIns="233680"/>
          <a:lstStyle/>
          <a:p>
            <a:pPr marL="496888" indent="-457200">
              <a:lnSpc>
                <a:spcPct val="90000"/>
              </a:lnSpc>
              <a:buClr>
                <a:schemeClr val="accent1">
                  <a:lumMod val="50000"/>
                </a:schemeClr>
              </a:buClr>
              <a:buSzPct val="100000"/>
              <a:buFont typeface="Wingdings" charset="2"/>
              <a:buChar char="§"/>
              <a:tabLst>
                <a:tab pos="382588" algn="l"/>
                <a:tab pos="954088" algn="l"/>
              </a:tabLst>
            </a:pPr>
            <a:r>
              <a:rPr lang="en-US" sz="3000" dirty="0" smtClean="0">
                <a:solidFill>
                  <a:srgbClr val="1D405D"/>
                </a:solidFill>
              </a:rPr>
              <a:t>  I know how to construct a clear and </a:t>
            </a:r>
            <a:br>
              <a:rPr lang="en-US" sz="3000" dirty="0" smtClean="0">
                <a:solidFill>
                  <a:srgbClr val="1D405D"/>
                </a:solidFill>
              </a:rPr>
            </a:br>
            <a:r>
              <a:rPr lang="en-US" sz="3000" dirty="0" smtClean="0">
                <a:solidFill>
                  <a:srgbClr val="1D405D"/>
                </a:solidFill>
              </a:rPr>
              <a:t>   unambiguous message so that the reader </a:t>
            </a:r>
            <a:br>
              <a:rPr lang="en-US" sz="3000" dirty="0" smtClean="0">
                <a:solidFill>
                  <a:srgbClr val="1D405D"/>
                </a:solidFill>
              </a:rPr>
            </a:br>
            <a:r>
              <a:rPr lang="en-US" sz="3000" dirty="0" smtClean="0">
                <a:solidFill>
                  <a:srgbClr val="1D405D"/>
                </a:solidFill>
              </a:rPr>
              <a:t>   knows what I mean.</a:t>
            </a:r>
          </a:p>
          <a:p>
            <a:pPr marL="496888" indent="-457200">
              <a:lnSpc>
                <a:spcPct val="90000"/>
              </a:lnSpc>
              <a:buClr>
                <a:schemeClr val="accent1">
                  <a:lumMod val="50000"/>
                </a:schemeClr>
              </a:buClr>
              <a:buSzPct val="100000"/>
              <a:buFont typeface="Wingdings" charset="2"/>
              <a:buChar char="§"/>
              <a:tabLst>
                <a:tab pos="382588" algn="l"/>
                <a:tab pos="954088" algn="l"/>
              </a:tabLst>
            </a:pPr>
            <a:r>
              <a:rPr lang="en-US" sz="3000" dirty="0" smtClean="0">
                <a:solidFill>
                  <a:srgbClr val="1D405D"/>
                </a:solidFill>
              </a:rPr>
              <a:t>  I know how NOT to make people upset </a:t>
            </a:r>
            <a:br>
              <a:rPr lang="en-US" sz="3000" dirty="0" smtClean="0">
                <a:solidFill>
                  <a:srgbClr val="1D405D"/>
                </a:solidFill>
              </a:rPr>
            </a:br>
            <a:r>
              <a:rPr lang="en-US" sz="3000" dirty="0" smtClean="0">
                <a:solidFill>
                  <a:srgbClr val="1D405D"/>
                </a:solidFill>
              </a:rPr>
              <a:t>   with me from the way I write my message.</a:t>
            </a:r>
          </a:p>
          <a:p>
            <a:pPr marL="496888" indent="-457200">
              <a:lnSpc>
                <a:spcPct val="90000"/>
              </a:lnSpc>
              <a:buClr>
                <a:schemeClr val="accent1">
                  <a:lumMod val="50000"/>
                </a:schemeClr>
              </a:buClr>
              <a:buSzPct val="100000"/>
              <a:buFont typeface="Wingdings" charset="2"/>
              <a:buChar char="§"/>
              <a:tabLst>
                <a:tab pos="382588" algn="l"/>
                <a:tab pos="954088" algn="l"/>
              </a:tabLst>
            </a:pPr>
            <a:r>
              <a:rPr lang="en-US" sz="3000" dirty="0" smtClean="0">
                <a:solidFill>
                  <a:srgbClr val="1D405D"/>
                </a:solidFill>
              </a:rPr>
              <a:t>  I know how to use blogs.</a:t>
            </a:r>
          </a:p>
          <a:p>
            <a:pPr marL="496888" indent="-457200">
              <a:lnSpc>
                <a:spcPct val="90000"/>
              </a:lnSpc>
              <a:buClr>
                <a:schemeClr val="accent1">
                  <a:lumMod val="50000"/>
                </a:schemeClr>
              </a:buClr>
              <a:buSzPct val="100000"/>
              <a:buFont typeface="Wingdings" charset="2"/>
              <a:buChar char="§"/>
              <a:tabLst>
                <a:tab pos="382588" algn="l"/>
                <a:tab pos="954088" algn="l"/>
              </a:tabLst>
            </a:pPr>
            <a:r>
              <a:rPr lang="en-US" sz="3000" dirty="0" smtClean="0">
                <a:solidFill>
                  <a:srgbClr val="1D405D"/>
                </a:solidFill>
              </a:rPr>
              <a:t>  I know how to use wikis.</a:t>
            </a:r>
          </a:p>
          <a:p>
            <a:pPr marL="496888" indent="-457200">
              <a:lnSpc>
                <a:spcPct val="90000"/>
              </a:lnSpc>
              <a:buClr>
                <a:schemeClr val="accent1">
                  <a:lumMod val="50000"/>
                </a:schemeClr>
              </a:buClr>
              <a:buSzPct val="100000"/>
              <a:buFont typeface="Wingdings" charset="2"/>
              <a:buChar char="§"/>
              <a:tabLst>
                <a:tab pos="382588" algn="l"/>
                <a:tab pos="954088" algn="l"/>
              </a:tabLst>
            </a:pPr>
            <a:r>
              <a:rPr lang="en-US" sz="3000" dirty="0" smtClean="0">
                <a:solidFill>
                  <a:srgbClr val="1D405D"/>
                </a:solidFill>
              </a:rPr>
              <a:t>  I know how to use email.</a:t>
            </a:r>
            <a:endParaRPr lang="en-US" sz="2800" dirty="0" smtClean="0">
              <a:solidFill>
                <a:srgbClr val="1D405D"/>
              </a:solidFill>
            </a:endParaRPr>
          </a:p>
          <a:p>
            <a:pPr marL="39688" indent="0" eaLnBrk="1" hangingPunct="1">
              <a:lnSpc>
                <a:spcPct val="90000"/>
              </a:lnSpc>
              <a:tabLst>
                <a:tab pos="382588" algn="l"/>
                <a:tab pos="954088" algn="l"/>
              </a:tabLst>
            </a:pPr>
            <a:endParaRPr lang="en-US" sz="2800" dirty="0" smtClean="0">
              <a:solidFill>
                <a:srgbClr val="1D405D"/>
              </a:solidFill>
            </a:endParaRPr>
          </a:p>
        </p:txBody>
      </p:sp>
      <p:sp>
        <p:nvSpPr>
          <p:cNvPr id="6" name="Rectangle 5"/>
          <p:cNvSpPr/>
          <p:nvPr/>
        </p:nvSpPr>
        <p:spPr>
          <a:xfrm>
            <a:off x="0" y="1649508"/>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0" y="0"/>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36284" y="274637"/>
            <a:ext cx="9144000" cy="1143000"/>
          </a:xfrm>
        </p:spPr>
        <p:txBody>
          <a:bodyPr rIns="81279" anchor="b"/>
          <a:lstStyle/>
          <a:p>
            <a:pPr eaLnBrk="1" hangingPunct="1"/>
            <a:r>
              <a:rPr lang="en-US" sz="3200" b="1" dirty="0">
                <a:solidFill>
                  <a:srgbClr val="1D405D"/>
                </a:solidFill>
              </a:rPr>
              <a:t>V.</a:t>
            </a:r>
            <a:r>
              <a:rPr lang="en-US" sz="3200" b="1" dirty="0" smtClean="0">
                <a:solidFill>
                  <a:srgbClr val="1D405D"/>
                </a:solidFill>
              </a:rPr>
              <a:t> 2.0: </a:t>
            </a:r>
            <a:r>
              <a:rPr lang="en-US" sz="3200" dirty="0" smtClean="0">
                <a:solidFill>
                  <a:srgbClr val="1D405D"/>
                </a:solidFill>
              </a:rPr>
              <a:t>Rea</a:t>
            </a:r>
            <a:r>
              <a:rPr lang="en-US" sz="3200" b="1" dirty="0" smtClean="0">
                <a:solidFill>
                  <a:srgbClr val="1D405D"/>
                </a:solidFill>
              </a:rPr>
              <a:t>ding to Communicate Information</a:t>
            </a:r>
            <a:endParaRPr lang="en-US" sz="3200" dirty="0">
              <a:solidFill>
                <a:srgbClr val="1D405D"/>
              </a:solidFill>
            </a:endParaRPr>
          </a:p>
        </p:txBody>
      </p:sp>
      <p:sp>
        <p:nvSpPr>
          <p:cNvPr id="32771" name="Rectangle 3"/>
          <p:cNvSpPr>
            <a:spLocks noGrp="1" noChangeArrowheads="1"/>
          </p:cNvSpPr>
          <p:nvPr>
            <p:ph type="body" idx="4294967295"/>
          </p:nvPr>
        </p:nvSpPr>
        <p:spPr>
          <a:xfrm>
            <a:off x="457200" y="2144486"/>
            <a:ext cx="8229600" cy="4967700"/>
          </a:xfrm>
        </p:spPr>
        <p:txBody>
          <a:bodyPr rIns="233680"/>
          <a:lstStyle/>
          <a:p>
            <a:pPr marL="496888" indent="-457200" eaLnBrk="1" hangingPunct="1">
              <a:lnSpc>
                <a:spcPct val="90000"/>
              </a:lnSpc>
              <a:buClr>
                <a:schemeClr val="accent1">
                  <a:lumMod val="50000"/>
                </a:schemeClr>
              </a:buClr>
              <a:buSzPct val="100000"/>
              <a:buFont typeface="Wingdings" charset="2"/>
              <a:buChar char="§"/>
              <a:tabLst>
                <a:tab pos="382588" algn="l"/>
                <a:tab pos="954088" algn="l"/>
              </a:tabLst>
            </a:pPr>
            <a:r>
              <a:rPr lang="en-US" sz="2800" dirty="0" smtClean="0">
                <a:solidFill>
                  <a:srgbClr val="1D405D"/>
                </a:solidFill>
              </a:rPr>
              <a:t>My communicative purpose guides my online reading processes </a:t>
            </a:r>
          </a:p>
          <a:p>
            <a:pPr marL="496888" indent="-457200" eaLnBrk="1" hangingPunct="1">
              <a:lnSpc>
                <a:spcPct val="90000"/>
              </a:lnSpc>
              <a:buClr>
                <a:schemeClr val="accent1">
                  <a:lumMod val="50000"/>
                </a:schemeClr>
              </a:buClr>
              <a:buSzPct val="100000"/>
              <a:buFont typeface="Wingdings" charset="2"/>
              <a:buChar char="§"/>
              <a:tabLst>
                <a:tab pos="382588" algn="l"/>
                <a:tab pos="954088" algn="l"/>
              </a:tabLst>
            </a:pPr>
            <a:r>
              <a:rPr lang="en-US" sz="2800" dirty="0" smtClean="0">
                <a:solidFill>
                  <a:srgbClr val="1D405D"/>
                </a:solidFill>
              </a:rPr>
              <a:t>I think about my audience as I read </a:t>
            </a:r>
          </a:p>
          <a:p>
            <a:pPr marL="496888" indent="-457200" eaLnBrk="1" hangingPunct="1">
              <a:lnSpc>
                <a:spcPct val="90000"/>
              </a:lnSpc>
              <a:buClr>
                <a:schemeClr val="accent1">
                  <a:lumMod val="50000"/>
                </a:schemeClr>
              </a:buClr>
              <a:buSzPct val="100000"/>
              <a:buFont typeface="Wingdings" charset="2"/>
              <a:buChar char="§"/>
              <a:tabLst>
                <a:tab pos="382588" algn="l"/>
                <a:tab pos="954088" algn="l"/>
              </a:tabLst>
            </a:pPr>
            <a:r>
              <a:rPr lang="en-US" sz="2800" dirty="0" smtClean="0">
                <a:solidFill>
                  <a:srgbClr val="1D405D"/>
                </a:solidFill>
              </a:rPr>
              <a:t>I monitor the content, clarity and adherence to genre in the messages I communicate </a:t>
            </a:r>
          </a:p>
          <a:p>
            <a:pPr marL="496888" indent="-457200" eaLnBrk="1" hangingPunct="1">
              <a:lnSpc>
                <a:spcPct val="90000"/>
              </a:lnSpc>
              <a:buClr>
                <a:schemeClr val="accent1">
                  <a:lumMod val="50000"/>
                </a:schemeClr>
              </a:buClr>
              <a:buSzPct val="100000"/>
              <a:buFont typeface="Wingdings" charset="2"/>
              <a:buChar char="§"/>
              <a:tabLst>
                <a:tab pos="382588" algn="l"/>
                <a:tab pos="954088" algn="l"/>
              </a:tabLst>
            </a:pPr>
            <a:r>
              <a:rPr lang="en-US" sz="2800" dirty="0" smtClean="0">
                <a:solidFill>
                  <a:srgbClr val="1D405D"/>
                </a:solidFill>
              </a:rPr>
              <a:t>I return to the Internet when I need more information to improve my message/product</a:t>
            </a:r>
          </a:p>
          <a:p>
            <a:pPr marL="496888" indent="-457200">
              <a:lnSpc>
                <a:spcPct val="90000"/>
              </a:lnSpc>
              <a:buClr>
                <a:schemeClr val="accent1">
                  <a:lumMod val="50000"/>
                </a:schemeClr>
              </a:buClr>
              <a:buSzPct val="100000"/>
              <a:buFont typeface="Wingdings" charset="2"/>
              <a:buChar char="§"/>
              <a:tabLst>
                <a:tab pos="382588" algn="l"/>
                <a:tab pos="954088" algn="l"/>
              </a:tabLst>
            </a:pPr>
            <a:r>
              <a:rPr lang="en-US" sz="2800" dirty="0" smtClean="0">
                <a:solidFill>
                  <a:srgbClr val="1D405D"/>
                </a:solidFill>
              </a:rPr>
              <a:t>I </a:t>
            </a:r>
            <a:r>
              <a:rPr lang="en-US" sz="2800" dirty="0">
                <a:solidFill>
                  <a:srgbClr val="1D405D"/>
                </a:solidFill>
              </a:rPr>
              <a:t>know how to use a range of technologies to construct a variety of digital </a:t>
            </a:r>
            <a:r>
              <a:rPr lang="en-US" sz="2800" dirty="0" smtClean="0">
                <a:solidFill>
                  <a:srgbClr val="1D405D"/>
                </a:solidFill>
              </a:rPr>
              <a:t>genres</a:t>
            </a:r>
            <a:br>
              <a:rPr lang="en-US" sz="2800" dirty="0" smtClean="0">
                <a:solidFill>
                  <a:srgbClr val="1D405D"/>
                </a:solidFill>
              </a:rPr>
            </a:br>
            <a:r>
              <a:rPr lang="en-US" sz="2800" dirty="0" smtClean="0">
                <a:solidFill>
                  <a:srgbClr val="1D405D"/>
                </a:solidFill>
              </a:rPr>
              <a:t/>
            </a:r>
            <a:br>
              <a:rPr lang="en-US" sz="2800" dirty="0" smtClean="0">
                <a:solidFill>
                  <a:srgbClr val="1D405D"/>
                </a:solidFill>
              </a:rPr>
            </a:br>
            <a:r>
              <a:rPr lang="en-US" sz="1400" dirty="0" smtClean="0">
                <a:solidFill>
                  <a:srgbClr val="1D405D"/>
                </a:solidFill>
              </a:rPr>
              <a:t>(</a:t>
            </a:r>
            <a:r>
              <a:rPr lang="en-US" sz="1400" dirty="0" err="1" smtClean="0">
                <a:solidFill>
                  <a:srgbClr val="1D405D"/>
                </a:solidFill>
              </a:rPr>
              <a:t>e.g.Hagerman</a:t>
            </a:r>
            <a:r>
              <a:rPr lang="en-US" sz="1400" dirty="0" smtClean="0">
                <a:solidFill>
                  <a:srgbClr val="1D405D"/>
                </a:solidFill>
              </a:rPr>
              <a:t>, in progress; Hicks, 2013; </a:t>
            </a:r>
            <a:r>
              <a:rPr lang="en-US" sz="1400" dirty="0" err="1" smtClean="0">
                <a:solidFill>
                  <a:srgbClr val="1D405D"/>
                </a:solidFill>
              </a:rPr>
              <a:t>Sevensma</a:t>
            </a:r>
            <a:r>
              <a:rPr lang="en-US" sz="1400" dirty="0" smtClean="0">
                <a:solidFill>
                  <a:srgbClr val="1D405D"/>
                </a:solidFill>
              </a:rPr>
              <a:t>, 2013; Zhang &amp; Duke, 2008)</a:t>
            </a:r>
            <a:endParaRPr lang="en-US" sz="1400" dirty="0">
              <a:solidFill>
                <a:srgbClr val="1D405D"/>
              </a:solidFill>
            </a:endParaRPr>
          </a:p>
          <a:p>
            <a:pPr marL="39688" indent="0" eaLnBrk="1" hangingPunct="1">
              <a:lnSpc>
                <a:spcPct val="90000"/>
              </a:lnSpc>
              <a:tabLst>
                <a:tab pos="382588" algn="l"/>
                <a:tab pos="954088" algn="l"/>
              </a:tabLst>
            </a:pPr>
            <a:endParaRPr lang="en-US" dirty="0" smtClean="0">
              <a:solidFill>
                <a:srgbClr val="1D405D"/>
              </a:solidFill>
            </a:endParaRPr>
          </a:p>
          <a:p>
            <a:pPr marL="39688" indent="0" eaLnBrk="1" hangingPunct="1">
              <a:lnSpc>
                <a:spcPct val="90000"/>
              </a:lnSpc>
              <a:tabLst>
                <a:tab pos="382588" algn="l"/>
                <a:tab pos="954088" algn="l"/>
              </a:tabLst>
            </a:pPr>
            <a:endParaRPr lang="en-US" sz="2800" dirty="0" smtClean="0">
              <a:solidFill>
                <a:srgbClr val="1D405D"/>
              </a:solidFill>
            </a:endParaRPr>
          </a:p>
        </p:txBody>
      </p:sp>
      <p:sp>
        <p:nvSpPr>
          <p:cNvPr id="6" name="Rectangle 5"/>
          <p:cNvSpPr/>
          <p:nvPr/>
        </p:nvSpPr>
        <p:spPr>
          <a:xfrm>
            <a:off x="0" y="1649508"/>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0" y="0"/>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792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02795"/>
            <a:ext cx="8229600" cy="1143000"/>
          </a:xfrm>
        </p:spPr>
        <p:txBody>
          <a:bodyPr/>
          <a:lstStyle/>
          <a:p>
            <a:r>
              <a:rPr lang="en-US" dirty="0" smtClean="0">
                <a:solidFill>
                  <a:srgbClr val="2C618B"/>
                </a:solidFill>
              </a:rPr>
              <a:t>Questions? </a:t>
            </a:r>
            <a:br>
              <a:rPr lang="en-US" dirty="0" smtClean="0">
                <a:solidFill>
                  <a:srgbClr val="2C618B"/>
                </a:solidFill>
              </a:rPr>
            </a:br>
            <a:r>
              <a:rPr lang="en-US" dirty="0" smtClean="0">
                <a:solidFill>
                  <a:srgbClr val="2C618B"/>
                </a:solidFill>
              </a:rPr>
              <a:t/>
            </a:r>
            <a:br>
              <a:rPr lang="en-US" dirty="0" smtClean="0">
                <a:solidFill>
                  <a:srgbClr val="2C618B"/>
                </a:solidFill>
              </a:rPr>
            </a:br>
            <a:r>
              <a:rPr lang="en-US" dirty="0" smtClean="0">
                <a:solidFill>
                  <a:srgbClr val="2C618B"/>
                </a:solidFill>
              </a:rPr>
              <a:t>  Think, Pair, Share </a:t>
            </a:r>
            <a:endParaRPr lang="en-US" dirty="0">
              <a:solidFill>
                <a:srgbClr val="2C618B"/>
              </a:solidFill>
            </a:endParaRPr>
          </a:p>
        </p:txBody>
      </p:sp>
      <p:sp>
        <p:nvSpPr>
          <p:cNvPr id="3" name="Text Placeholder 2"/>
          <p:cNvSpPr>
            <a:spLocks noGrp="1"/>
          </p:cNvSpPr>
          <p:nvPr>
            <p:ph type="body" idx="1"/>
          </p:nvPr>
        </p:nvSpPr>
        <p:spPr>
          <a:xfrm>
            <a:off x="457200" y="3229431"/>
            <a:ext cx="8229600" cy="2794213"/>
          </a:xfrm>
        </p:spPr>
        <p:txBody>
          <a:bodyPr/>
          <a:lstStyle/>
          <a:p>
            <a:pPr>
              <a:buClr>
                <a:schemeClr val="accent1">
                  <a:lumMod val="50000"/>
                </a:schemeClr>
              </a:buClr>
              <a:buSzPct val="100000"/>
            </a:pPr>
            <a:r>
              <a:rPr lang="en-US" dirty="0" smtClean="0">
                <a:solidFill>
                  <a:srgbClr val="1D405D"/>
                </a:solidFill>
              </a:rPr>
              <a:t>Given these research-based findings…</a:t>
            </a:r>
          </a:p>
          <a:p>
            <a:pPr lvl="1"/>
            <a:r>
              <a:rPr lang="en-US" dirty="0" smtClean="0">
                <a:solidFill>
                  <a:srgbClr val="1D405D"/>
                </a:solidFill>
              </a:rPr>
              <a:t>What challenges do you anticipate, as learners move through your project-based inquiry tasks/lessons? </a:t>
            </a:r>
            <a:br>
              <a:rPr lang="en-US" dirty="0" smtClean="0">
                <a:solidFill>
                  <a:srgbClr val="1D405D"/>
                </a:solidFill>
              </a:rPr>
            </a:br>
            <a:endParaRPr lang="en-US" dirty="0" smtClean="0">
              <a:solidFill>
                <a:srgbClr val="1D405D"/>
              </a:solidFill>
            </a:endParaRPr>
          </a:p>
          <a:p>
            <a:pPr lvl="1"/>
            <a:r>
              <a:rPr lang="en-US" dirty="0" smtClean="0">
                <a:solidFill>
                  <a:srgbClr val="1D405D"/>
                </a:solidFill>
              </a:rPr>
              <a:t>What solutions could support students who struggle?</a:t>
            </a:r>
            <a:endParaRPr lang="en-US" dirty="0">
              <a:solidFill>
                <a:srgbClr val="1D405D"/>
              </a:solidFill>
            </a:endParaRPr>
          </a:p>
        </p:txBody>
      </p:sp>
      <p:pic>
        <p:nvPicPr>
          <p:cNvPr id="4" name="Picture 3" descr="Screen shot 2012-10-27 at 11.48.25 AM.png"/>
          <p:cNvPicPr>
            <a:picLocks noChangeAspect="1"/>
          </p:cNvPicPr>
          <p:nvPr/>
        </p:nvPicPr>
        <p:blipFill>
          <a:blip r:embed="rId3">
            <a:alphaModFix amt="71000"/>
          </a:blip>
          <a:stretch>
            <a:fillRect/>
          </a:stretch>
        </p:blipFill>
        <p:spPr>
          <a:xfrm>
            <a:off x="13655" y="-13655"/>
            <a:ext cx="9144000" cy="917620"/>
          </a:xfrm>
          <a:prstGeom prst="rect">
            <a:avLst/>
          </a:prstGeom>
        </p:spPr>
      </p:pic>
    </p:spTree>
    <p:extLst>
      <p:ext uri="{BB962C8B-B14F-4D97-AF65-F5344CB8AC3E}">
        <p14:creationId xmlns:p14="http://schemas.microsoft.com/office/powerpoint/2010/main" val="358760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solidFill>
                  <a:srgbClr val="2C618B"/>
                </a:solidFill>
              </a:rPr>
              <a:t>Linking to Practice: Two Key Ideas</a:t>
            </a:r>
            <a:endParaRPr lang="en-US" dirty="0">
              <a:solidFill>
                <a:srgbClr val="2C618B"/>
              </a:solidFill>
            </a:endParaRPr>
          </a:p>
        </p:txBody>
      </p:sp>
      <p:pic>
        <p:nvPicPr>
          <p:cNvPr id="4" name="Picture 3"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
        <p:nvSpPr>
          <p:cNvPr id="6" name="Text Placeholder 2"/>
          <p:cNvSpPr>
            <a:spLocks noGrp="1"/>
          </p:cNvSpPr>
          <p:nvPr>
            <p:ph type="body" idx="1"/>
          </p:nvPr>
        </p:nvSpPr>
        <p:spPr>
          <a:xfrm>
            <a:off x="457200" y="1890300"/>
            <a:ext cx="8229600" cy="4967700"/>
          </a:xfrm>
        </p:spPr>
        <p:txBody>
          <a:bodyPr/>
          <a:lstStyle/>
          <a:p>
            <a:pPr>
              <a:buClr>
                <a:schemeClr val="accent1">
                  <a:lumMod val="50000"/>
                </a:schemeClr>
              </a:buClr>
              <a:buSzPct val="100000"/>
            </a:pPr>
            <a:r>
              <a:rPr lang="en-US" dirty="0" smtClean="0">
                <a:solidFill>
                  <a:srgbClr val="1D405D"/>
                </a:solidFill>
              </a:rPr>
              <a:t>Overall structures for scaffolding online inquiry are driven by </a:t>
            </a:r>
            <a:r>
              <a:rPr lang="en-US" b="1" dirty="0" smtClean="0">
                <a:solidFill>
                  <a:srgbClr val="1D405D"/>
                </a:solidFill>
              </a:rPr>
              <a:t>purpose,</a:t>
            </a:r>
            <a:r>
              <a:rPr lang="en-US" dirty="0" smtClean="0">
                <a:solidFill>
                  <a:srgbClr val="1D405D"/>
                </a:solidFill>
              </a:rPr>
              <a:t> rather than strategy</a:t>
            </a:r>
            <a:br>
              <a:rPr lang="en-US" dirty="0" smtClean="0">
                <a:solidFill>
                  <a:srgbClr val="1D405D"/>
                </a:solidFill>
              </a:rPr>
            </a:br>
            <a:endParaRPr lang="en-US" dirty="0" smtClean="0">
              <a:solidFill>
                <a:srgbClr val="1D405D"/>
              </a:solidFill>
            </a:endParaRPr>
          </a:p>
          <a:p>
            <a:pPr>
              <a:buClr>
                <a:schemeClr val="accent1">
                  <a:lumMod val="50000"/>
                </a:schemeClr>
              </a:buClr>
              <a:buSzPct val="100000"/>
            </a:pPr>
            <a:r>
              <a:rPr lang="en-US" dirty="0">
                <a:solidFill>
                  <a:srgbClr val="1D405D"/>
                </a:solidFill>
              </a:rPr>
              <a:t>D</a:t>
            </a:r>
            <a:r>
              <a:rPr lang="en-US" dirty="0" smtClean="0">
                <a:solidFill>
                  <a:srgbClr val="1D405D"/>
                </a:solidFill>
              </a:rPr>
              <a:t>evelopment does not progress across discrete skills, but more by drawing attention to the </a:t>
            </a:r>
            <a:r>
              <a:rPr lang="en-US" b="1" dirty="0" smtClean="0">
                <a:solidFill>
                  <a:srgbClr val="1D405D"/>
                </a:solidFill>
              </a:rPr>
              <a:t>layers of complexity </a:t>
            </a:r>
            <a:r>
              <a:rPr lang="en-US" dirty="0" smtClean="0">
                <a:solidFill>
                  <a:srgbClr val="1D405D"/>
                </a:solidFill>
              </a:rPr>
              <a:t>and the </a:t>
            </a:r>
            <a:r>
              <a:rPr lang="en-US" b="1" dirty="0" smtClean="0">
                <a:solidFill>
                  <a:srgbClr val="1D405D"/>
                </a:solidFill>
              </a:rPr>
              <a:t>recursive nature</a:t>
            </a:r>
            <a:r>
              <a:rPr lang="en-US" dirty="0" smtClean="0">
                <a:solidFill>
                  <a:srgbClr val="1D405D"/>
                </a:solidFill>
              </a:rPr>
              <a:t> of the inquiry process</a:t>
            </a:r>
            <a:endParaRPr lang="en-US" dirty="0">
              <a:solidFill>
                <a:srgbClr val="1D405D"/>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460" y="364980"/>
            <a:ext cx="8229600" cy="1143000"/>
          </a:xfrm>
        </p:spPr>
        <p:txBody>
          <a:bodyPr/>
          <a:lstStyle/>
          <a:p>
            <a:pPr algn="ctr"/>
            <a:r>
              <a:rPr lang="en-US" dirty="0" smtClean="0">
                <a:solidFill>
                  <a:srgbClr val="2C618B"/>
                </a:solidFill>
              </a:rPr>
              <a:t>Designing Gradually More Complex    Online Inquiry Tasks </a:t>
            </a:r>
            <a:endParaRPr lang="en-US" dirty="0">
              <a:solidFill>
                <a:srgbClr val="2C618B"/>
              </a:solidFill>
            </a:endParaRPr>
          </a:p>
        </p:txBody>
      </p:sp>
      <p:sp>
        <p:nvSpPr>
          <p:cNvPr id="5" name="Content Placeholder 2"/>
          <p:cNvSpPr txBox="1">
            <a:spLocks/>
          </p:cNvSpPr>
          <p:nvPr/>
        </p:nvSpPr>
        <p:spPr>
          <a:xfrm>
            <a:off x="457200" y="1665659"/>
            <a:ext cx="8229600" cy="4920025"/>
          </a:xfrm>
          <a:prstGeom prst="rect">
            <a:avLst/>
          </a:prstGeom>
        </p:spPr>
        <p:txBody>
          <a:bodyPr vert="horz" lIns="91440" tIns="45720" rIns="91440" bIns="45720" rtlCol="0">
            <a:normAutofit fontScale="92500" lnSpcReduction="100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0" cap="none" spc="0" normalizeH="0" baseline="0" noProof="0" dirty="0" smtClean="0">
                <a:ln>
                  <a:noFill/>
                </a:ln>
                <a:solidFill>
                  <a:srgbClr val="1D405D"/>
                </a:solidFill>
                <a:effectLst/>
                <a:uLnTx/>
                <a:uFillTx/>
                <a:latin typeface="+mn-lt"/>
                <a:ea typeface="+mn-ea"/>
                <a:cs typeface="Times"/>
              </a:rPr>
              <a:t>Start small and address just-in-time needs </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0" i="0" u="none" strike="noStrike" kern="0" cap="none" spc="0" normalizeH="0" baseline="0" noProof="0" dirty="0" smtClean="0">
                <a:ln>
                  <a:noFill/>
                </a:ln>
                <a:solidFill>
                  <a:srgbClr val="1D405D"/>
                </a:solidFill>
                <a:effectLst/>
                <a:uLnTx/>
                <a:uFillTx/>
                <a:latin typeface="+mn-lt"/>
                <a:ea typeface="+mn-ea"/>
                <a:cs typeface="Times"/>
              </a:rPr>
              <a:t>Content: Japanese Internment Camps in WWII</a:t>
            </a:r>
          </a:p>
          <a:p>
            <a:pPr marL="800100" marR="0" lvl="1"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1" i="0" u="none" strike="noStrike" kern="0" cap="none" spc="0" normalizeH="0" baseline="0" noProof="0" dirty="0" smtClean="0">
                <a:ln>
                  <a:noFill/>
                </a:ln>
                <a:solidFill>
                  <a:srgbClr val="1D405D"/>
                </a:solidFill>
                <a:effectLst/>
                <a:uLnTx/>
                <a:uFillTx/>
                <a:latin typeface="+mn-lt"/>
                <a:ea typeface="+mn-ea"/>
                <a:cs typeface="Times"/>
              </a:rPr>
              <a:t>Locate &gt; Share</a:t>
            </a:r>
          </a:p>
          <a:p>
            <a:pPr marL="1200150" marR="0" lvl="2"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000" b="0" i="0" u="none" strike="noStrike" kern="0" cap="none" spc="0" normalizeH="0" baseline="0" noProof="0" dirty="0" smtClean="0">
                <a:ln>
                  <a:noFill/>
                </a:ln>
                <a:solidFill>
                  <a:srgbClr val="1D405D"/>
                </a:solidFill>
                <a:effectLst/>
                <a:uLnTx/>
                <a:uFillTx/>
                <a:latin typeface="+mn-lt"/>
                <a:ea typeface="+mn-ea"/>
                <a:cs typeface="Times"/>
              </a:rPr>
              <a:t>How many individuals of Japanese descent were moved to relocation centers during World War II?  </a:t>
            </a:r>
            <a:r>
              <a:rPr kumimoji="0" lang="en-US" sz="2000" b="1" i="0" u="none" strike="noStrike" kern="0" cap="none" spc="0" normalizeH="0" baseline="0" noProof="0" dirty="0" smtClean="0">
                <a:ln>
                  <a:noFill/>
                </a:ln>
                <a:solidFill>
                  <a:srgbClr val="1D405D"/>
                </a:solidFill>
                <a:effectLst/>
                <a:uLnTx/>
                <a:uFillTx/>
                <a:latin typeface="+mn-lt"/>
                <a:ea typeface="+mn-ea"/>
                <a:cs typeface="Times"/>
              </a:rPr>
              <a:t>(Question)</a:t>
            </a:r>
            <a:r>
              <a:rPr kumimoji="0" lang="en-US" sz="2000" b="1" i="0" u="none" strike="noStrike" kern="0" cap="none" spc="0" normalizeH="0" noProof="0" dirty="0" smtClean="0">
                <a:ln>
                  <a:noFill/>
                </a:ln>
                <a:solidFill>
                  <a:srgbClr val="1D405D"/>
                </a:solidFill>
                <a:effectLst/>
                <a:uLnTx/>
                <a:uFillTx/>
                <a:latin typeface="+mn-lt"/>
                <a:ea typeface="+mn-ea"/>
                <a:cs typeface="Times"/>
              </a:rPr>
              <a:t> </a:t>
            </a:r>
            <a:endParaRPr kumimoji="0" lang="en-US" sz="2000" b="1" i="0" u="none" strike="noStrike" kern="0" cap="none" spc="0" normalizeH="0" baseline="0" noProof="0" dirty="0" smtClean="0">
              <a:ln>
                <a:noFill/>
              </a:ln>
              <a:solidFill>
                <a:srgbClr val="1D405D"/>
              </a:solidFill>
              <a:effectLst/>
              <a:uLnTx/>
              <a:uFillTx/>
              <a:latin typeface="+mn-lt"/>
              <a:ea typeface="+mn-ea"/>
              <a:cs typeface="Times"/>
            </a:endParaRPr>
          </a:p>
          <a:p>
            <a:pPr marL="800100" marR="0" lvl="1"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1" i="0" u="none" strike="noStrike" kern="0" cap="none" spc="0" normalizeH="0" baseline="0" noProof="0" dirty="0" smtClean="0">
                <a:ln>
                  <a:noFill/>
                </a:ln>
                <a:solidFill>
                  <a:srgbClr val="1D405D"/>
                </a:solidFill>
                <a:effectLst/>
                <a:uLnTx/>
                <a:uFillTx/>
                <a:latin typeface="+mn-lt"/>
                <a:ea typeface="+mn-ea"/>
                <a:cs typeface="Times"/>
              </a:rPr>
              <a:t>Locate &gt; Evaluate Relevancy &gt; Share</a:t>
            </a:r>
          </a:p>
          <a:p>
            <a:pPr marL="800100" marR="0" lvl="1"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1" i="0" u="none" strike="noStrike" kern="0" cap="none" spc="0" normalizeH="0" baseline="0" noProof="0" dirty="0" smtClean="0">
                <a:ln>
                  <a:noFill/>
                </a:ln>
                <a:solidFill>
                  <a:srgbClr val="1D405D"/>
                </a:solidFill>
                <a:effectLst/>
                <a:uLnTx/>
                <a:uFillTx/>
                <a:latin typeface="+mn-lt"/>
                <a:ea typeface="+mn-ea"/>
                <a:cs typeface="Times"/>
              </a:rPr>
              <a:t>Locate2 &gt; Synthesize &gt; Share</a:t>
            </a:r>
          </a:p>
          <a:p>
            <a:pPr marL="1200150" marR="0" lvl="2"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000" b="0" i="0" u="none" strike="noStrike" kern="0" cap="none" spc="0" normalizeH="0" baseline="0" noProof="0" dirty="0" smtClean="0">
                <a:ln>
                  <a:noFill/>
                </a:ln>
                <a:solidFill>
                  <a:srgbClr val="1D405D"/>
                </a:solidFill>
                <a:effectLst/>
                <a:uLnTx/>
                <a:uFillTx/>
                <a:latin typeface="+mn-lt"/>
                <a:ea typeface="+mn-ea"/>
                <a:cs typeface="Times"/>
              </a:rPr>
              <a:t>How many individuals of Japanese descent were moved to relocation centers during World War II? </a:t>
            </a:r>
          </a:p>
          <a:p>
            <a:pPr marL="1200150" marR="0" lvl="2"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000" b="0" i="0" u="none" strike="noStrike" kern="0" cap="none" spc="0" normalizeH="0" baseline="0" noProof="0" dirty="0" smtClean="0">
                <a:ln>
                  <a:noFill/>
                </a:ln>
                <a:solidFill>
                  <a:srgbClr val="1D405D"/>
                </a:solidFill>
                <a:effectLst/>
                <a:uLnTx/>
                <a:uFillTx/>
                <a:latin typeface="+mn-lt"/>
                <a:ea typeface="+mn-ea"/>
                <a:cs typeface="Times"/>
              </a:rPr>
              <a:t>Find two different answers and integrate. </a:t>
            </a:r>
          </a:p>
          <a:p>
            <a:pPr marL="800100" marR="0" lvl="1"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2400" b="1" i="0" u="none" strike="noStrike" kern="0" cap="none" spc="0" normalizeH="0" baseline="0" noProof="0" dirty="0" smtClean="0">
                <a:ln>
                  <a:noFill/>
                </a:ln>
                <a:solidFill>
                  <a:srgbClr val="1D405D"/>
                </a:solidFill>
                <a:effectLst/>
                <a:uLnTx/>
                <a:uFillTx/>
                <a:latin typeface="+mn-lt"/>
                <a:ea typeface="+mn-ea"/>
                <a:cs typeface="Times"/>
              </a:rPr>
              <a:t>Locate2+ conflicting claims &gt; Critically Evaluate </a:t>
            </a:r>
            <a:r>
              <a:rPr kumimoji="0" lang="en-US" sz="2400" b="0" i="1" u="none" strike="noStrike" kern="0" cap="none" spc="0" normalizeH="0" baseline="0" noProof="0" dirty="0" smtClean="0">
                <a:ln>
                  <a:noFill/>
                </a:ln>
                <a:solidFill>
                  <a:srgbClr val="1D405D"/>
                </a:solidFill>
                <a:effectLst/>
                <a:uLnTx/>
                <a:uFillTx/>
                <a:latin typeface="+mn-lt"/>
                <a:ea typeface="+mn-ea"/>
                <a:cs typeface="Times"/>
              </a:rPr>
              <a:t>(accuracy of information, author’s level of expertise, author’s stance, overall reliability) </a:t>
            </a:r>
            <a:r>
              <a:rPr kumimoji="0" lang="en-US" sz="2400" b="0" i="0" u="none" strike="noStrike" kern="0" cap="none" spc="0" normalizeH="0" baseline="0" noProof="0" dirty="0" smtClean="0">
                <a:ln>
                  <a:noFill/>
                </a:ln>
                <a:solidFill>
                  <a:srgbClr val="1D405D"/>
                </a:solidFill>
                <a:effectLst/>
                <a:uLnTx/>
                <a:uFillTx/>
                <a:latin typeface="+mn-lt"/>
                <a:ea typeface="+mn-ea"/>
                <a:cs typeface="Times"/>
              </a:rPr>
              <a:t>&gt; </a:t>
            </a:r>
            <a:r>
              <a:rPr kumimoji="0" lang="en-US" sz="2400" b="1" i="0" u="none" strike="noStrike" kern="0" cap="none" spc="0" normalizeH="0" baseline="0" noProof="0" dirty="0" smtClean="0">
                <a:ln>
                  <a:noFill/>
                </a:ln>
                <a:solidFill>
                  <a:srgbClr val="1D405D"/>
                </a:solidFill>
                <a:effectLst/>
                <a:uLnTx/>
                <a:uFillTx/>
                <a:latin typeface="+mn-lt"/>
                <a:ea typeface="+mn-ea"/>
                <a:cs typeface="Times"/>
              </a:rPr>
              <a:t>Synthesize &gt; Share</a:t>
            </a:r>
          </a:p>
          <a:p>
            <a:pPr marL="1200150" lvl="2" indent="-342900" defTabSz="457200">
              <a:spcBef>
                <a:spcPct val="20000"/>
              </a:spcBef>
              <a:buFont typeface="Arial"/>
              <a:buChar char="•"/>
              <a:defRPr/>
            </a:pPr>
            <a:r>
              <a:rPr kumimoji="0" lang="en-US" sz="2000" b="0" i="0" u="none" strike="noStrike" kern="0" cap="none" spc="0" normalizeH="0" baseline="0" noProof="0" dirty="0" smtClean="0">
                <a:ln>
                  <a:noFill/>
                </a:ln>
                <a:solidFill>
                  <a:srgbClr val="1D405D"/>
                </a:solidFill>
                <a:effectLst/>
                <a:uLnTx/>
                <a:uFillTx/>
                <a:latin typeface="+mn-lt"/>
                <a:ea typeface="+mn-ea"/>
                <a:cs typeface="Times"/>
              </a:rPr>
              <a:t>How do different authors portray the Japanese Internment Camp Experience? </a:t>
            </a:r>
            <a:r>
              <a:rPr lang="en-US" sz="2000" b="1" dirty="0" smtClean="0">
                <a:solidFill>
                  <a:srgbClr val="1D405D"/>
                </a:solidFill>
                <a:latin typeface="+mn-lt"/>
                <a:cs typeface="Times"/>
              </a:rPr>
              <a:t>(Question) </a:t>
            </a:r>
            <a:endParaRPr kumimoji="0" lang="en-US" sz="2000" b="0" i="0" u="none" strike="noStrike" kern="0" cap="none" spc="0" normalizeH="0" baseline="0" noProof="0" dirty="0" smtClean="0">
              <a:ln>
                <a:noFill/>
              </a:ln>
              <a:solidFill>
                <a:srgbClr val="1D405D"/>
              </a:solidFill>
              <a:effectLst/>
              <a:uLnTx/>
              <a:uFillTx/>
              <a:latin typeface="+mn-lt"/>
              <a:ea typeface="+mn-ea"/>
              <a:cs typeface="Times"/>
            </a:endParaRPr>
          </a:p>
          <a:p>
            <a:pPr marL="1200150" marR="0" lvl="2"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2000" b="1" i="0" u="none" strike="noStrike" kern="0" cap="none" spc="0" normalizeH="0" baseline="0" noProof="0" dirty="0" smtClean="0">
              <a:ln>
                <a:noFill/>
              </a:ln>
              <a:solidFill>
                <a:srgbClr val="2C618B"/>
              </a:solidFill>
              <a:effectLst/>
              <a:uLnTx/>
              <a:uFillTx/>
              <a:latin typeface="Century Gothic"/>
              <a:ea typeface="+mn-ea"/>
              <a:cs typeface="Century Gothic"/>
            </a:endParaRPr>
          </a:p>
          <a:p>
            <a:pPr marL="1200150" marR="0" lvl="2"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2400" b="0" i="0" u="none" strike="noStrike" kern="1200" cap="none" spc="0" normalizeH="0" baseline="0" noProof="0" dirty="0">
              <a:ln>
                <a:noFill/>
              </a:ln>
              <a:solidFill>
                <a:srgbClr val="2C618B"/>
              </a:solidFill>
              <a:effectLst/>
              <a:uLnTx/>
              <a:uFillTx/>
              <a:latin typeface="+mn-lt"/>
              <a:ea typeface="+mn-ea"/>
              <a:cs typeface="+mn-cs"/>
            </a:endParaRPr>
          </a:p>
        </p:txBody>
      </p:sp>
      <p:sp>
        <p:nvSpPr>
          <p:cNvPr id="6" name="Rectangle 5"/>
          <p:cNvSpPr/>
          <p:nvPr/>
        </p:nvSpPr>
        <p:spPr>
          <a:xfrm>
            <a:off x="-19089" y="-14941"/>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p:tgtEl>
                                          <p:spTgt spid="5">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2" end="2"/>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randombar(horizontal)">
                                      <p:cBhvr>
                                        <p:cTn id="23" dur="500"/>
                                        <p:tgtEl>
                                          <p:spTgt spid="5">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 calcmode="lin" valueType="num">
                                      <p:cBhvr additive="base">
                                        <p:cTn id="28"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29" dur="500"/>
                                        <p:tgtEl>
                                          <p:spTgt spid="5">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5">
                                            <p:txEl>
                                              <p:pRg st="5" end="5"/>
                                            </p:txEl>
                                          </p:spTgt>
                                        </p:tgtEl>
                                        <p:attrNameLst>
                                          <p:attrName>style.visibility</p:attrName>
                                        </p:attrNameLst>
                                      </p:cBhvr>
                                      <p:to>
                                        <p:strVal val="visible"/>
                                      </p:to>
                                    </p:set>
                                    <p:anim calcmode="lin" valueType="num">
                                      <p:cBhvr additive="base">
                                        <p:cTn id="34"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35" dur="500"/>
                                        <p:tgtEl>
                                          <p:spTgt spid="5">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5">
                                            <p:txEl>
                                              <p:pRg st="6" end="6"/>
                                            </p:txEl>
                                          </p:spTgt>
                                        </p:tgtEl>
                                        <p:attrNameLst>
                                          <p:attrName>style.visibility</p:attrName>
                                        </p:attrNameLst>
                                      </p:cBhvr>
                                      <p:to>
                                        <p:strVal val="visible"/>
                                      </p:to>
                                    </p:set>
                                    <p:anim calcmode="lin" valueType="num">
                                      <p:cBhvr additive="base">
                                        <p:cTn id="40"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41" dur="500"/>
                                        <p:tgtEl>
                                          <p:spTgt spid="5">
                                            <p:txEl>
                                              <p:pRg st="6" end="6"/>
                                            </p:txEl>
                                          </p:spTgt>
                                        </p:tgtEl>
                                      </p:cBhvr>
                                    </p:animEffect>
                                  </p:childTnLst>
                                </p:cTn>
                              </p:par>
                              <p:par>
                                <p:cTn id="42" presetID="12" presetClass="entr" presetSubtype="4" fill="hold" nodeType="withEffect">
                                  <p:stCondLst>
                                    <p:cond delay="0"/>
                                  </p:stCondLst>
                                  <p:childTnLst>
                                    <p:set>
                                      <p:cBhvr>
                                        <p:cTn id="43" dur="1" fill="hold">
                                          <p:stCondLst>
                                            <p:cond delay="0"/>
                                          </p:stCondLst>
                                        </p:cTn>
                                        <p:tgtEl>
                                          <p:spTgt spid="5">
                                            <p:txEl>
                                              <p:pRg st="7" end="7"/>
                                            </p:txEl>
                                          </p:spTgt>
                                        </p:tgtEl>
                                        <p:attrNameLst>
                                          <p:attrName>style.visibility</p:attrName>
                                        </p:attrNameLst>
                                      </p:cBhvr>
                                      <p:to>
                                        <p:strVal val="visible"/>
                                      </p:to>
                                    </p:set>
                                    <p:anim calcmode="lin" valueType="num">
                                      <p:cBhvr additive="base">
                                        <p:cTn id="44" dur="500"/>
                                        <p:tgtEl>
                                          <p:spTgt spid="5">
                                            <p:txEl>
                                              <p:pRg st="7" end="7"/>
                                            </p:txEl>
                                          </p:spTgt>
                                        </p:tgtEl>
                                        <p:attrNameLst>
                                          <p:attrName>ppt_y</p:attrName>
                                        </p:attrNameLst>
                                      </p:cBhvr>
                                      <p:tavLst>
                                        <p:tav tm="0">
                                          <p:val>
                                            <p:strVal val="#ppt_y+#ppt_h*1.125000"/>
                                          </p:val>
                                        </p:tav>
                                        <p:tav tm="100000">
                                          <p:val>
                                            <p:strVal val="#ppt_y"/>
                                          </p:val>
                                        </p:tav>
                                      </p:tavLst>
                                    </p:anim>
                                    <p:animEffect transition="in" filter="wipe(up)">
                                      <p:cBhvr>
                                        <p:cTn id="45" dur="500"/>
                                        <p:tgtEl>
                                          <p:spTgt spid="5">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nodeType="clickEffect">
                                  <p:stCondLst>
                                    <p:cond delay="0"/>
                                  </p:stCondLst>
                                  <p:childTnLst>
                                    <p:set>
                                      <p:cBhvr>
                                        <p:cTn id="49" dur="1" fill="hold">
                                          <p:stCondLst>
                                            <p:cond delay="0"/>
                                          </p:stCondLst>
                                        </p:cTn>
                                        <p:tgtEl>
                                          <p:spTgt spid="5">
                                            <p:txEl>
                                              <p:pRg st="8" end="8"/>
                                            </p:txEl>
                                          </p:spTgt>
                                        </p:tgtEl>
                                        <p:attrNameLst>
                                          <p:attrName>style.visibility</p:attrName>
                                        </p:attrNameLst>
                                      </p:cBhvr>
                                      <p:to>
                                        <p:strVal val="visible"/>
                                      </p:to>
                                    </p:set>
                                    <p:anim calcmode="lin" valueType="num">
                                      <p:cBhvr additive="base">
                                        <p:cTn id="50" dur="500"/>
                                        <p:tgtEl>
                                          <p:spTgt spid="5">
                                            <p:txEl>
                                              <p:pRg st="8" end="8"/>
                                            </p:txEl>
                                          </p:spTgt>
                                        </p:tgtEl>
                                        <p:attrNameLst>
                                          <p:attrName>ppt_y</p:attrName>
                                        </p:attrNameLst>
                                      </p:cBhvr>
                                      <p:tavLst>
                                        <p:tav tm="0">
                                          <p:val>
                                            <p:strVal val="#ppt_y+#ppt_h*1.125000"/>
                                          </p:val>
                                        </p:tav>
                                        <p:tav tm="100000">
                                          <p:val>
                                            <p:strVal val="#ppt_y"/>
                                          </p:val>
                                        </p:tav>
                                      </p:tavLst>
                                    </p:anim>
                                    <p:animEffect transition="in" filter="wipe(up)">
                                      <p:cBhvr>
                                        <p:cTn id="51" dur="500"/>
                                        <p:tgtEl>
                                          <p:spTgt spid="5">
                                            <p:txEl>
                                              <p:pRg st="8" end="8"/>
                                            </p:txEl>
                                          </p:spTgt>
                                        </p:tgtEl>
                                      </p:cBhvr>
                                    </p:animEffect>
                                  </p:childTnLst>
                                </p:cTn>
                              </p:par>
                              <p:par>
                                <p:cTn id="52" presetID="12" presetClass="entr" presetSubtype="4" fill="hold" nodeType="withEffect">
                                  <p:stCondLst>
                                    <p:cond delay="0"/>
                                  </p:stCondLst>
                                  <p:childTnLst>
                                    <p:set>
                                      <p:cBhvr>
                                        <p:cTn id="53" dur="1" fill="hold">
                                          <p:stCondLst>
                                            <p:cond delay="0"/>
                                          </p:stCondLst>
                                        </p:cTn>
                                        <p:tgtEl>
                                          <p:spTgt spid="5">
                                            <p:txEl>
                                              <p:pRg st="9" end="9"/>
                                            </p:txEl>
                                          </p:spTgt>
                                        </p:tgtEl>
                                        <p:attrNameLst>
                                          <p:attrName>style.visibility</p:attrName>
                                        </p:attrNameLst>
                                      </p:cBhvr>
                                      <p:to>
                                        <p:strVal val="visible"/>
                                      </p:to>
                                    </p:set>
                                    <p:anim calcmode="lin" valueType="num">
                                      <p:cBhvr additive="base">
                                        <p:cTn id="54" dur="500"/>
                                        <p:tgtEl>
                                          <p:spTgt spid="5">
                                            <p:txEl>
                                              <p:pRg st="9" end="9"/>
                                            </p:txEl>
                                          </p:spTgt>
                                        </p:tgtEl>
                                        <p:attrNameLst>
                                          <p:attrName>ppt_y</p:attrName>
                                        </p:attrNameLst>
                                      </p:cBhvr>
                                      <p:tavLst>
                                        <p:tav tm="0">
                                          <p:val>
                                            <p:strVal val="#ppt_y+#ppt_h*1.125000"/>
                                          </p:val>
                                        </p:tav>
                                        <p:tav tm="100000">
                                          <p:val>
                                            <p:strVal val="#ppt_y"/>
                                          </p:val>
                                        </p:tav>
                                      </p:tavLst>
                                    </p:anim>
                                    <p:animEffect transition="in" filter="wipe(up)">
                                      <p:cBhvr>
                                        <p:cTn id="55"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184694" y="681560"/>
            <a:ext cx="7264400" cy="5918200"/>
            <a:chOff x="939800" y="469900"/>
            <a:chExt cx="7264400" cy="5918200"/>
          </a:xfrm>
        </p:grpSpPr>
        <p:pic>
          <p:nvPicPr>
            <p:cNvPr id="4" name="Picture 3" descr="Screen shot 2013-06-26 at 3.05.15 PM.png"/>
            <p:cNvPicPr>
              <a:picLocks noChangeAspect="1"/>
            </p:cNvPicPr>
            <p:nvPr/>
          </p:nvPicPr>
          <p:blipFill>
            <a:blip r:embed="rId3">
              <a:alphaModFix amt="68000"/>
            </a:blip>
            <a:stretch>
              <a:fillRect/>
            </a:stretch>
          </p:blipFill>
          <p:spPr>
            <a:xfrm>
              <a:off x="939800" y="469900"/>
              <a:ext cx="7264400" cy="5918200"/>
            </a:xfrm>
            <a:prstGeom prst="rect">
              <a:avLst/>
            </a:prstGeom>
          </p:spPr>
        </p:pic>
        <p:sp>
          <p:nvSpPr>
            <p:cNvPr id="5" name="TextBox 4"/>
            <p:cNvSpPr txBox="1"/>
            <p:nvPr/>
          </p:nvSpPr>
          <p:spPr>
            <a:xfrm>
              <a:off x="3423085" y="844917"/>
              <a:ext cx="2145940" cy="584776"/>
            </a:xfrm>
            <a:prstGeom prst="rect">
              <a:avLst/>
            </a:prstGeom>
            <a:noFill/>
          </p:spPr>
          <p:txBody>
            <a:bodyPr wrap="none" rtlCol="0">
              <a:spAutoFit/>
            </a:bodyPr>
            <a:lstStyle/>
            <a:p>
              <a:pPr algn="ctr"/>
              <a:r>
                <a:rPr lang="en-US" sz="1600" b="1" dirty="0" smtClean="0">
                  <a:solidFill>
                    <a:schemeClr val="accent1">
                      <a:lumMod val="50000"/>
                    </a:schemeClr>
                  </a:solidFill>
                </a:rPr>
                <a:t>Locate </a:t>
              </a:r>
              <a:r>
                <a:rPr lang="en-US" sz="1600" dirty="0" smtClean="0">
                  <a:solidFill>
                    <a:schemeClr val="accent1">
                      <a:lumMod val="50000"/>
                    </a:schemeClr>
                  </a:solidFill>
                </a:rPr>
                <a:t>1 &amp; </a:t>
              </a:r>
            </a:p>
            <a:p>
              <a:pPr algn="ctr"/>
              <a:r>
                <a:rPr lang="en-US" sz="1600" dirty="0" smtClean="0">
                  <a:solidFill>
                    <a:schemeClr val="accent1">
                      <a:lumMod val="50000"/>
                    </a:schemeClr>
                  </a:solidFill>
                </a:rPr>
                <a:t>Share/</a:t>
              </a:r>
              <a:r>
                <a:rPr lang="en-US" sz="1600" b="1" dirty="0" smtClean="0">
                  <a:solidFill>
                    <a:schemeClr val="accent1">
                      <a:lumMod val="50000"/>
                    </a:schemeClr>
                  </a:solidFill>
                </a:rPr>
                <a:t>Communicate</a:t>
              </a:r>
              <a:endParaRPr lang="en-US" sz="1600" b="1" dirty="0">
                <a:solidFill>
                  <a:schemeClr val="accent1">
                    <a:lumMod val="50000"/>
                  </a:schemeClr>
                </a:solidFill>
              </a:endParaRPr>
            </a:p>
          </p:txBody>
        </p:sp>
        <p:sp>
          <p:nvSpPr>
            <p:cNvPr id="6" name="TextBox 5"/>
            <p:cNvSpPr txBox="1"/>
            <p:nvPr/>
          </p:nvSpPr>
          <p:spPr>
            <a:xfrm>
              <a:off x="3071896" y="1925486"/>
              <a:ext cx="3047128" cy="584776"/>
            </a:xfrm>
            <a:prstGeom prst="rect">
              <a:avLst/>
            </a:prstGeom>
            <a:noFill/>
          </p:spPr>
          <p:txBody>
            <a:bodyPr wrap="none" rtlCol="0">
              <a:spAutoFit/>
            </a:bodyPr>
            <a:lstStyle/>
            <a:p>
              <a:pPr algn="ctr"/>
              <a:r>
                <a:rPr lang="en-US" sz="1600" b="1" dirty="0" smtClean="0">
                  <a:solidFill>
                    <a:schemeClr val="accent1">
                      <a:lumMod val="50000"/>
                    </a:schemeClr>
                  </a:solidFill>
                </a:rPr>
                <a:t>Locate </a:t>
              </a:r>
              <a:r>
                <a:rPr lang="en-US" sz="1600" dirty="0" smtClean="0">
                  <a:solidFill>
                    <a:schemeClr val="accent1">
                      <a:lumMod val="50000"/>
                    </a:schemeClr>
                  </a:solidFill>
                </a:rPr>
                <a:t>1, </a:t>
              </a:r>
              <a:r>
                <a:rPr lang="en-US" sz="1600" b="1" dirty="0" smtClean="0">
                  <a:solidFill>
                    <a:schemeClr val="accent1">
                      <a:lumMod val="50000"/>
                    </a:schemeClr>
                  </a:solidFill>
                </a:rPr>
                <a:t>Evaluate </a:t>
              </a:r>
              <a:r>
                <a:rPr lang="en-US" sz="1600" dirty="0" smtClean="0">
                  <a:solidFill>
                    <a:schemeClr val="accent1">
                      <a:lumMod val="50000"/>
                    </a:schemeClr>
                  </a:solidFill>
                </a:rPr>
                <a:t>Relevancy, </a:t>
              </a:r>
            </a:p>
            <a:p>
              <a:pPr algn="ctr"/>
              <a:r>
                <a:rPr lang="en-US" sz="1600" dirty="0" smtClean="0">
                  <a:solidFill>
                    <a:schemeClr val="accent1">
                      <a:lumMod val="50000"/>
                    </a:schemeClr>
                  </a:solidFill>
                </a:rPr>
                <a:t>Share/</a:t>
              </a:r>
              <a:r>
                <a:rPr lang="en-US" sz="1600" b="1" dirty="0" smtClean="0">
                  <a:solidFill>
                    <a:schemeClr val="accent1">
                      <a:lumMod val="50000"/>
                    </a:schemeClr>
                  </a:solidFill>
                </a:rPr>
                <a:t>Communicate</a:t>
              </a:r>
              <a:endParaRPr lang="en-US" sz="1600" b="1" dirty="0">
                <a:solidFill>
                  <a:schemeClr val="accent1">
                    <a:lumMod val="50000"/>
                  </a:schemeClr>
                </a:solidFill>
              </a:endParaRPr>
            </a:p>
          </p:txBody>
        </p:sp>
        <p:sp>
          <p:nvSpPr>
            <p:cNvPr id="7" name="TextBox 6"/>
            <p:cNvSpPr txBox="1"/>
            <p:nvPr/>
          </p:nvSpPr>
          <p:spPr>
            <a:xfrm>
              <a:off x="2826715" y="3230355"/>
              <a:ext cx="3126677" cy="584776"/>
            </a:xfrm>
            <a:prstGeom prst="rect">
              <a:avLst/>
            </a:prstGeom>
            <a:noFill/>
          </p:spPr>
          <p:txBody>
            <a:bodyPr wrap="none" rtlCol="0">
              <a:spAutoFit/>
            </a:bodyPr>
            <a:lstStyle/>
            <a:p>
              <a:pPr algn="ctr"/>
              <a:r>
                <a:rPr lang="en-US" sz="1600" b="1" dirty="0" smtClean="0">
                  <a:solidFill>
                    <a:schemeClr val="accent1">
                      <a:lumMod val="50000"/>
                    </a:schemeClr>
                  </a:solidFill>
                </a:rPr>
                <a:t>Locate </a:t>
              </a:r>
              <a:r>
                <a:rPr lang="en-US" sz="1600" dirty="0" smtClean="0">
                  <a:solidFill>
                    <a:schemeClr val="accent1">
                      <a:lumMod val="50000"/>
                    </a:schemeClr>
                  </a:solidFill>
                </a:rPr>
                <a:t>2, </a:t>
              </a:r>
              <a:r>
                <a:rPr lang="en-US" sz="1600" b="1" dirty="0" smtClean="0">
                  <a:solidFill>
                    <a:schemeClr val="accent1">
                      <a:lumMod val="50000"/>
                    </a:schemeClr>
                  </a:solidFill>
                </a:rPr>
                <a:t>Evaluate </a:t>
              </a:r>
              <a:r>
                <a:rPr lang="en-US" sz="1600" dirty="0" smtClean="0">
                  <a:solidFill>
                    <a:schemeClr val="accent1">
                      <a:lumMod val="50000"/>
                    </a:schemeClr>
                  </a:solidFill>
                </a:rPr>
                <a:t>Relevancy, </a:t>
              </a:r>
            </a:p>
            <a:p>
              <a:pPr algn="ctr"/>
              <a:r>
                <a:rPr lang="en-US" sz="1600" b="1" dirty="0" smtClean="0">
                  <a:solidFill>
                    <a:schemeClr val="accent1">
                      <a:lumMod val="50000"/>
                    </a:schemeClr>
                  </a:solidFill>
                </a:rPr>
                <a:t>Synthesize</a:t>
              </a:r>
              <a:r>
                <a:rPr lang="en-US" sz="1600" dirty="0" smtClean="0">
                  <a:solidFill>
                    <a:schemeClr val="accent1">
                      <a:lumMod val="50000"/>
                    </a:schemeClr>
                  </a:solidFill>
                </a:rPr>
                <a:t>, and </a:t>
              </a:r>
              <a:r>
                <a:rPr lang="en-US" sz="1600" b="1" dirty="0" smtClean="0">
                  <a:solidFill>
                    <a:schemeClr val="accent1">
                      <a:lumMod val="50000"/>
                    </a:schemeClr>
                  </a:solidFill>
                </a:rPr>
                <a:t>Communicate</a:t>
              </a:r>
              <a:endParaRPr lang="en-US" sz="1600" b="1" dirty="0">
                <a:solidFill>
                  <a:schemeClr val="accent1">
                    <a:lumMod val="50000"/>
                  </a:schemeClr>
                </a:solidFill>
              </a:endParaRPr>
            </a:p>
          </p:txBody>
        </p:sp>
        <p:sp>
          <p:nvSpPr>
            <p:cNvPr id="8" name="TextBox 7"/>
            <p:cNvSpPr txBox="1"/>
            <p:nvPr/>
          </p:nvSpPr>
          <p:spPr>
            <a:xfrm>
              <a:off x="1738372" y="4366840"/>
              <a:ext cx="5875026" cy="584776"/>
            </a:xfrm>
            <a:prstGeom prst="rect">
              <a:avLst/>
            </a:prstGeom>
            <a:noFill/>
          </p:spPr>
          <p:txBody>
            <a:bodyPr wrap="none" rtlCol="0">
              <a:spAutoFit/>
            </a:bodyPr>
            <a:lstStyle/>
            <a:p>
              <a:pPr algn="ctr"/>
              <a:r>
                <a:rPr lang="en-US" sz="1600" b="1" dirty="0" smtClean="0">
                  <a:solidFill>
                    <a:schemeClr val="accent1">
                      <a:lumMod val="50000"/>
                    </a:schemeClr>
                  </a:solidFill>
                </a:rPr>
                <a:t>Locate </a:t>
              </a:r>
              <a:r>
                <a:rPr lang="en-US" sz="1600" dirty="0" smtClean="0">
                  <a:solidFill>
                    <a:schemeClr val="accent1">
                      <a:lumMod val="50000"/>
                    </a:schemeClr>
                  </a:solidFill>
                </a:rPr>
                <a:t>2 or more conflicting claims, </a:t>
              </a:r>
              <a:r>
                <a:rPr lang="en-US" sz="1600" b="1" dirty="0" smtClean="0">
                  <a:solidFill>
                    <a:schemeClr val="accent1">
                      <a:lumMod val="50000"/>
                    </a:schemeClr>
                  </a:solidFill>
                </a:rPr>
                <a:t>Evaluate </a:t>
              </a:r>
              <a:r>
                <a:rPr lang="en-US" sz="1600" dirty="0" smtClean="0">
                  <a:solidFill>
                    <a:schemeClr val="accent1">
                      <a:lumMod val="50000"/>
                    </a:schemeClr>
                  </a:solidFill>
                </a:rPr>
                <a:t>Accuracy of Info</a:t>
              </a:r>
            </a:p>
            <a:p>
              <a:pPr algn="ctr"/>
              <a:r>
                <a:rPr lang="en-US" sz="1600" dirty="0" smtClean="0">
                  <a:solidFill>
                    <a:schemeClr val="accent1">
                      <a:lumMod val="50000"/>
                    </a:schemeClr>
                  </a:solidFill>
                </a:rPr>
                <a:t>and Reliability of source,  </a:t>
              </a:r>
              <a:r>
                <a:rPr lang="en-US" sz="1600" b="1" dirty="0" smtClean="0">
                  <a:solidFill>
                    <a:schemeClr val="accent1">
                      <a:lumMod val="50000"/>
                    </a:schemeClr>
                  </a:solidFill>
                </a:rPr>
                <a:t>Synthesize</a:t>
              </a:r>
              <a:r>
                <a:rPr lang="en-US" sz="1600" dirty="0" smtClean="0">
                  <a:solidFill>
                    <a:schemeClr val="accent1">
                      <a:lumMod val="50000"/>
                    </a:schemeClr>
                  </a:solidFill>
                </a:rPr>
                <a:t>, and </a:t>
              </a:r>
              <a:r>
                <a:rPr lang="en-US" sz="1600" b="1" dirty="0" smtClean="0">
                  <a:solidFill>
                    <a:schemeClr val="accent1">
                      <a:lumMod val="50000"/>
                    </a:schemeClr>
                  </a:solidFill>
                </a:rPr>
                <a:t>Communicate</a:t>
              </a:r>
              <a:endParaRPr lang="en-US" sz="1600" b="1" dirty="0">
                <a:solidFill>
                  <a:schemeClr val="accent1">
                    <a:lumMod val="50000"/>
                  </a:schemeClr>
                </a:solidFill>
              </a:endParaRPr>
            </a:p>
          </p:txBody>
        </p:sp>
        <p:sp>
          <p:nvSpPr>
            <p:cNvPr id="9" name="TextBox 8"/>
            <p:cNvSpPr txBox="1"/>
            <p:nvPr/>
          </p:nvSpPr>
          <p:spPr>
            <a:xfrm>
              <a:off x="1412595" y="5514033"/>
              <a:ext cx="6376665" cy="584776"/>
            </a:xfrm>
            <a:prstGeom prst="rect">
              <a:avLst/>
            </a:prstGeom>
            <a:noFill/>
          </p:spPr>
          <p:txBody>
            <a:bodyPr wrap="none" rtlCol="0">
              <a:spAutoFit/>
            </a:bodyPr>
            <a:lstStyle/>
            <a:p>
              <a:pPr algn="ctr"/>
              <a:r>
                <a:rPr lang="en-US" sz="1600" b="1" dirty="0" smtClean="0">
                  <a:solidFill>
                    <a:schemeClr val="accent1">
                      <a:lumMod val="50000"/>
                    </a:schemeClr>
                  </a:solidFill>
                </a:rPr>
                <a:t>Locate </a:t>
              </a:r>
              <a:r>
                <a:rPr lang="en-US" sz="1600" dirty="0" smtClean="0">
                  <a:solidFill>
                    <a:schemeClr val="accent1">
                      <a:lumMod val="50000"/>
                    </a:schemeClr>
                  </a:solidFill>
                </a:rPr>
                <a:t>2 or more conflicting claims, </a:t>
              </a:r>
              <a:r>
                <a:rPr lang="en-US" sz="1600" b="1" dirty="0" smtClean="0">
                  <a:solidFill>
                    <a:schemeClr val="accent1">
                      <a:lumMod val="50000"/>
                    </a:schemeClr>
                  </a:solidFill>
                </a:rPr>
                <a:t>Evaluate </a:t>
              </a:r>
              <a:r>
                <a:rPr lang="en-US" sz="1600" dirty="0" smtClean="0">
                  <a:solidFill>
                    <a:schemeClr val="accent1">
                      <a:lumMod val="50000"/>
                    </a:schemeClr>
                  </a:solidFill>
                </a:rPr>
                <a:t>Relevancy, Accuracy, </a:t>
              </a:r>
              <a:br>
                <a:rPr lang="en-US" sz="1600" dirty="0" smtClean="0">
                  <a:solidFill>
                    <a:schemeClr val="accent1">
                      <a:lumMod val="50000"/>
                    </a:schemeClr>
                  </a:solidFill>
                </a:rPr>
              </a:br>
              <a:r>
                <a:rPr lang="en-US" sz="1600" dirty="0" smtClean="0">
                  <a:solidFill>
                    <a:schemeClr val="accent1">
                      <a:lumMod val="50000"/>
                    </a:schemeClr>
                  </a:solidFill>
                </a:rPr>
                <a:t>Reliability and Purpose/Stance,  </a:t>
              </a:r>
              <a:r>
                <a:rPr lang="en-US" sz="1600" b="1" dirty="0" smtClean="0">
                  <a:solidFill>
                    <a:schemeClr val="accent1">
                      <a:lumMod val="50000"/>
                    </a:schemeClr>
                  </a:solidFill>
                </a:rPr>
                <a:t>Synthesize</a:t>
              </a:r>
              <a:r>
                <a:rPr lang="en-US" sz="1600" dirty="0" smtClean="0">
                  <a:solidFill>
                    <a:schemeClr val="accent1">
                      <a:lumMod val="50000"/>
                    </a:schemeClr>
                  </a:solidFill>
                </a:rPr>
                <a:t>, and Communicate</a:t>
              </a:r>
              <a:endParaRPr lang="en-US" sz="1600" dirty="0">
                <a:solidFill>
                  <a:schemeClr val="accent1">
                    <a:lumMod val="50000"/>
                  </a:schemeClr>
                </a:solidFill>
              </a:endParaRPr>
            </a:p>
          </p:txBody>
        </p:sp>
      </p:grpSp>
      <p:sp>
        <p:nvSpPr>
          <p:cNvPr id="10" name="TextBox 9"/>
          <p:cNvSpPr txBox="1"/>
          <p:nvPr/>
        </p:nvSpPr>
        <p:spPr>
          <a:xfrm>
            <a:off x="1377650" y="230078"/>
            <a:ext cx="4939313" cy="584776"/>
          </a:xfrm>
          <a:prstGeom prst="rect">
            <a:avLst/>
          </a:prstGeom>
          <a:noFill/>
        </p:spPr>
        <p:txBody>
          <a:bodyPr wrap="square" rtlCol="0">
            <a:spAutoFit/>
          </a:bodyPr>
          <a:lstStyle/>
          <a:p>
            <a:pPr algn="ctr"/>
            <a:r>
              <a:rPr lang="en-US" sz="1600" b="1" dirty="0" smtClean="0">
                <a:solidFill>
                  <a:srgbClr val="1D405D"/>
                </a:solidFill>
              </a:rPr>
              <a:t>Question: </a:t>
            </a:r>
            <a:r>
              <a:rPr lang="en-US" sz="1600" dirty="0" smtClean="0">
                <a:solidFill>
                  <a:srgbClr val="1D405D"/>
                </a:solidFill>
              </a:rPr>
              <a:t>Teacher generated or Student generated </a:t>
            </a:r>
            <a:br>
              <a:rPr lang="en-US" sz="1600" dirty="0" smtClean="0">
                <a:solidFill>
                  <a:srgbClr val="1D405D"/>
                </a:solidFill>
              </a:rPr>
            </a:br>
            <a:r>
              <a:rPr lang="en-US" sz="1600" dirty="0" smtClean="0">
                <a:solidFill>
                  <a:srgbClr val="1D405D"/>
                </a:solidFill>
              </a:rPr>
              <a:t>(modeled &gt; structured &gt; guided &gt; open)  </a:t>
            </a:r>
          </a:p>
        </p:txBody>
      </p:sp>
      <p:sp>
        <p:nvSpPr>
          <p:cNvPr id="12" name="Title 1"/>
          <p:cNvSpPr>
            <a:spLocks noGrp="1"/>
          </p:cNvSpPr>
          <p:nvPr>
            <p:ph type="title"/>
          </p:nvPr>
        </p:nvSpPr>
        <p:spPr>
          <a:xfrm>
            <a:off x="5624086" y="2472642"/>
            <a:ext cx="3386455" cy="1143000"/>
          </a:xfrm>
        </p:spPr>
        <p:txBody>
          <a:bodyPr>
            <a:noAutofit/>
          </a:bodyPr>
          <a:lstStyle/>
          <a:p>
            <a:pPr algn="ctr"/>
            <a:r>
              <a:rPr lang="en-US" sz="3200" b="1" dirty="0" smtClean="0">
                <a:solidFill>
                  <a:srgbClr val="1F497D"/>
                </a:solidFill>
              </a:rPr>
              <a:t>Designing Gradually </a:t>
            </a:r>
            <a:br>
              <a:rPr lang="en-US" sz="3200" b="1" dirty="0" smtClean="0">
                <a:solidFill>
                  <a:srgbClr val="1F497D"/>
                </a:solidFill>
              </a:rPr>
            </a:br>
            <a:r>
              <a:rPr lang="en-US" sz="3200" b="1" dirty="0" smtClean="0">
                <a:solidFill>
                  <a:srgbClr val="1F497D"/>
                </a:solidFill>
              </a:rPr>
              <a:t>More Complex Inquiry Tasks in </a:t>
            </a:r>
            <a:br>
              <a:rPr lang="en-US" sz="3200" b="1" dirty="0" smtClean="0">
                <a:solidFill>
                  <a:srgbClr val="1F497D"/>
                </a:solidFill>
              </a:rPr>
            </a:br>
            <a:r>
              <a:rPr lang="en-US" sz="3200" b="1" dirty="0" smtClean="0">
                <a:solidFill>
                  <a:srgbClr val="1F497D"/>
                </a:solidFill>
              </a:rPr>
              <a:t>Grades 5-12</a:t>
            </a:r>
            <a:br>
              <a:rPr lang="en-US" sz="3200" b="1" dirty="0" smtClean="0">
                <a:solidFill>
                  <a:srgbClr val="1F497D"/>
                </a:solidFill>
              </a:rPr>
            </a:br>
            <a:r>
              <a:rPr lang="en-US" sz="2000" dirty="0" smtClean="0">
                <a:solidFill>
                  <a:srgbClr val="1F497D"/>
                </a:solidFill>
              </a:rPr>
              <a:t>(Coiro &amp; Dobler,</a:t>
            </a:r>
            <a:br>
              <a:rPr lang="en-US" sz="2000" dirty="0" smtClean="0">
                <a:solidFill>
                  <a:srgbClr val="1F497D"/>
                </a:solidFill>
              </a:rPr>
            </a:br>
            <a:r>
              <a:rPr lang="en-US" sz="2000" dirty="0" smtClean="0">
                <a:solidFill>
                  <a:srgbClr val="1F497D"/>
                </a:solidFill>
              </a:rPr>
              <a:t>in process) </a:t>
            </a:r>
            <a:endParaRPr lang="en-US" sz="3200" dirty="0">
              <a:solidFill>
                <a:srgbClr val="1F497D"/>
              </a:solidFill>
            </a:endParaRPr>
          </a:p>
        </p:txBody>
      </p:sp>
      <p:sp>
        <p:nvSpPr>
          <p:cNvPr id="11" name="Rectangle 10"/>
          <p:cNvSpPr/>
          <p:nvPr/>
        </p:nvSpPr>
        <p:spPr>
          <a:xfrm>
            <a:off x="-19089" y="-14941"/>
            <a:ext cx="9163089" cy="119528"/>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solidFill>
                  <a:srgbClr val="2C618B"/>
                </a:solidFill>
              </a:rPr>
              <a:t>Online Synthesis</a:t>
            </a:r>
            <a:endParaRPr lang="en-US" dirty="0">
              <a:solidFill>
                <a:srgbClr val="2C618B"/>
              </a:solidFill>
            </a:endParaRPr>
          </a:p>
        </p:txBody>
      </p:sp>
      <p:pic>
        <p:nvPicPr>
          <p:cNvPr id="4" name="Picture 3" descr="Screen shot 2012-10-27 at 11.48.25 AM.png"/>
          <p:cNvPicPr>
            <a:picLocks noChangeAspect="1"/>
          </p:cNvPicPr>
          <p:nvPr/>
        </p:nvPicPr>
        <p:blipFill>
          <a:blip r:embed="rId3">
            <a:alphaModFix amt="71000"/>
          </a:blip>
          <a:stretch>
            <a:fillRect/>
          </a:stretch>
        </p:blipFill>
        <p:spPr>
          <a:xfrm>
            <a:off x="13655" y="-13655"/>
            <a:ext cx="9144000" cy="917620"/>
          </a:xfrm>
          <a:prstGeom prst="rect">
            <a:avLst/>
          </a:prstGeom>
        </p:spPr>
      </p:pic>
      <p:sp>
        <p:nvSpPr>
          <p:cNvPr id="6" name="Text Placeholder 2"/>
          <p:cNvSpPr>
            <a:spLocks noGrp="1"/>
          </p:cNvSpPr>
          <p:nvPr>
            <p:ph type="body" idx="1"/>
          </p:nvPr>
        </p:nvSpPr>
        <p:spPr>
          <a:xfrm>
            <a:off x="457200" y="1890300"/>
            <a:ext cx="8229600" cy="4967700"/>
          </a:xfrm>
        </p:spPr>
        <p:txBody>
          <a:bodyPr/>
          <a:lstStyle/>
          <a:p>
            <a:pPr>
              <a:buClr>
                <a:schemeClr val="accent1">
                  <a:lumMod val="50000"/>
                </a:schemeClr>
              </a:buClr>
              <a:buSzPct val="100000"/>
            </a:pPr>
            <a:r>
              <a:rPr lang="en-US" dirty="0" smtClean="0">
                <a:solidFill>
                  <a:srgbClr val="1D405D"/>
                </a:solidFill>
              </a:rPr>
              <a:t>A </a:t>
            </a:r>
            <a:r>
              <a:rPr lang="en-US" i="1" dirty="0" smtClean="0">
                <a:solidFill>
                  <a:srgbClr val="1D405D"/>
                </a:solidFill>
              </a:rPr>
              <a:t>dynamic</a:t>
            </a:r>
            <a:r>
              <a:rPr lang="en-US" dirty="0" smtClean="0">
                <a:solidFill>
                  <a:srgbClr val="1D405D"/>
                </a:solidFill>
              </a:rPr>
              <a:t>, </a:t>
            </a:r>
            <a:r>
              <a:rPr lang="en-US" i="1" dirty="0" smtClean="0">
                <a:solidFill>
                  <a:srgbClr val="1D405D"/>
                </a:solidFill>
              </a:rPr>
              <a:t>flexible</a:t>
            </a:r>
            <a:r>
              <a:rPr lang="en-US" dirty="0" smtClean="0">
                <a:solidFill>
                  <a:srgbClr val="1D405D"/>
                </a:solidFill>
              </a:rPr>
              <a:t>, </a:t>
            </a:r>
            <a:r>
              <a:rPr lang="en-US" i="1" dirty="0" smtClean="0">
                <a:solidFill>
                  <a:srgbClr val="1D405D"/>
                </a:solidFill>
              </a:rPr>
              <a:t>strategic</a:t>
            </a:r>
            <a:r>
              <a:rPr lang="en-US" dirty="0" smtClean="0">
                <a:solidFill>
                  <a:srgbClr val="1D405D"/>
                </a:solidFill>
              </a:rPr>
              <a:t>, </a:t>
            </a:r>
            <a:r>
              <a:rPr lang="en-US" i="1" dirty="0" smtClean="0">
                <a:solidFill>
                  <a:srgbClr val="1D405D"/>
                </a:solidFill>
              </a:rPr>
              <a:t>recursive</a:t>
            </a:r>
            <a:r>
              <a:rPr lang="en-US" dirty="0" smtClean="0">
                <a:solidFill>
                  <a:srgbClr val="1D405D"/>
                </a:solidFill>
              </a:rPr>
              <a:t> reading process that begins with and is driven by awareness of </a:t>
            </a:r>
            <a:r>
              <a:rPr lang="en-US" i="1" dirty="0" smtClean="0">
                <a:solidFill>
                  <a:srgbClr val="1D405D"/>
                </a:solidFill>
              </a:rPr>
              <a:t>purpose</a:t>
            </a:r>
          </a:p>
          <a:p>
            <a:pPr>
              <a:buClr>
                <a:schemeClr val="accent1">
                  <a:lumMod val="50000"/>
                </a:schemeClr>
              </a:buClr>
              <a:buSzPct val="100000"/>
            </a:pPr>
            <a:r>
              <a:rPr lang="en-US" dirty="0" smtClean="0">
                <a:solidFill>
                  <a:srgbClr val="1D405D"/>
                </a:solidFill>
              </a:rPr>
              <a:t>Connections within texts, among texts and to background knowledge enable the construction of an integrated mental model of understanding </a:t>
            </a:r>
            <a:r>
              <a:rPr lang="en-US" sz="1800" dirty="0" smtClean="0">
                <a:solidFill>
                  <a:srgbClr val="1D405D"/>
                </a:solidFill>
              </a:rPr>
              <a:t>(</a:t>
            </a:r>
            <a:r>
              <a:rPr lang="en-US" sz="1800" dirty="0" err="1" smtClean="0">
                <a:solidFill>
                  <a:srgbClr val="1D405D"/>
                </a:solidFill>
              </a:rPr>
              <a:t>Kintsch</a:t>
            </a:r>
            <a:r>
              <a:rPr lang="en-US" sz="1800" dirty="0" smtClean="0">
                <a:solidFill>
                  <a:srgbClr val="1D405D"/>
                </a:solidFill>
              </a:rPr>
              <a:t>, 1998; </a:t>
            </a:r>
            <a:r>
              <a:rPr lang="en-US" sz="1800" dirty="0" err="1" smtClean="0">
                <a:solidFill>
                  <a:srgbClr val="1D405D"/>
                </a:solidFill>
              </a:rPr>
              <a:t>Rouet</a:t>
            </a:r>
            <a:r>
              <a:rPr lang="en-US" sz="1800" dirty="0" smtClean="0">
                <a:solidFill>
                  <a:srgbClr val="1D405D"/>
                </a:solidFill>
              </a:rPr>
              <a:t>, 2006)</a:t>
            </a:r>
          </a:p>
          <a:p>
            <a:pPr>
              <a:buClr>
                <a:schemeClr val="accent1">
                  <a:lumMod val="50000"/>
                </a:schemeClr>
              </a:buClr>
              <a:buSzPct val="100000"/>
            </a:pPr>
            <a:r>
              <a:rPr lang="en-US" dirty="0" smtClean="0">
                <a:solidFill>
                  <a:srgbClr val="1D405D"/>
                </a:solidFill>
              </a:rPr>
              <a:t>Depends on Questioning, Locating, Critically Evaluating and the Communicative Purpose</a:t>
            </a:r>
          </a:p>
          <a:p>
            <a:endParaRPr lang="en-US" dirty="0" smtClean="0">
              <a:solidFill>
                <a:srgbClr val="2C618B"/>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289475" y="903965"/>
            <a:ext cx="8456178" cy="1143000"/>
          </a:xfrm>
          <a:prstGeom prst="rect">
            <a:avLst/>
          </a:prstGeom>
        </p:spPr>
        <p:txBody>
          <a:bodyPr lIns="91425" tIns="91425" rIns="91425" bIns="91425" anchor="b" anchorCtr="0">
            <a:noAutofit/>
          </a:bodyPr>
          <a:lstStyle/>
          <a:p>
            <a:pPr>
              <a:buNone/>
            </a:pPr>
            <a:r>
              <a:rPr lang="en" dirty="0">
                <a:solidFill>
                  <a:schemeClr val="accent1">
                    <a:lumMod val="75000"/>
                  </a:schemeClr>
                </a:solidFill>
              </a:rPr>
              <a:t>How far is it from Providence </a:t>
            </a:r>
            <a:r>
              <a:rPr lang="en" dirty="0" smtClean="0">
                <a:solidFill>
                  <a:schemeClr val="accent1">
                    <a:lumMod val="75000"/>
                  </a:schemeClr>
                </a:solidFill>
              </a:rPr>
              <a:t>to</a:t>
            </a:r>
            <a:r>
              <a:rPr lang="en-US" dirty="0" smtClean="0">
                <a:solidFill>
                  <a:schemeClr val="accent1">
                    <a:lumMod val="75000"/>
                  </a:schemeClr>
                </a:solidFill>
              </a:rPr>
              <a:t> </a:t>
            </a:r>
            <a:r>
              <a:rPr lang="en" dirty="0" smtClean="0">
                <a:solidFill>
                  <a:schemeClr val="accent1">
                    <a:lumMod val="75000"/>
                  </a:schemeClr>
                </a:solidFill>
              </a:rPr>
              <a:t>LA</a:t>
            </a:r>
            <a:r>
              <a:rPr lang="en" dirty="0">
                <a:solidFill>
                  <a:schemeClr val="accent1">
                    <a:lumMod val="75000"/>
                  </a:schemeClr>
                </a:solidFill>
              </a:rPr>
              <a:t>?</a:t>
            </a:r>
          </a:p>
        </p:txBody>
      </p:sp>
      <p:sp>
        <p:nvSpPr>
          <p:cNvPr id="31" name="Shape 31"/>
          <p:cNvSpPr/>
          <p:nvPr/>
        </p:nvSpPr>
        <p:spPr>
          <a:xfrm>
            <a:off x="708475" y="2501000"/>
            <a:ext cx="7727050" cy="3916499"/>
          </a:xfrm>
          <a:prstGeom prst="rect">
            <a:avLst/>
          </a:prstGeom>
          <a:blipFill>
            <a:blip r:embed="rId3"/>
            <a:stretch>
              <a:fillRect/>
            </a:stretch>
          </a:blipFill>
          <a:ln>
            <a:noFill/>
          </a:ln>
        </p:spPr>
      </p:sp>
      <p:pic>
        <p:nvPicPr>
          <p:cNvPr id="4" name="Picture 3" descr="Screen shot 2012-10-27 at 11.48.25 AM.png"/>
          <p:cNvPicPr>
            <a:picLocks noChangeAspect="1"/>
          </p:cNvPicPr>
          <p:nvPr/>
        </p:nvPicPr>
        <p:blipFill>
          <a:blip r:embed="rId4">
            <a:alphaModFix amt="71000"/>
          </a:blip>
          <a:stretch>
            <a:fillRect/>
          </a:stretch>
        </p:blipFill>
        <p:spPr>
          <a:xfrm>
            <a:off x="13655" y="-13655"/>
            <a:ext cx="9144000" cy="917620"/>
          </a:xfrm>
          <a:prstGeom prst="rect">
            <a:avLst/>
          </a:prstGeom>
        </p:spPr>
      </p:pic>
      <p:sp>
        <p:nvSpPr>
          <p:cNvPr id="2" name="TextBox 1"/>
          <p:cNvSpPr txBox="1"/>
          <p:nvPr/>
        </p:nvSpPr>
        <p:spPr>
          <a:xfrm>
            <a:off x="6776096" y="6417499"/>
            <a:ext cx="1659429" cy="307777"/>
          </a:xfrm>
          <a:prstGeom prst="rect">
            <a:avLst/>
          </a:prstGeom>
          <a:noFill/>
        </p:spPr>
        <p:txBody>
          <a:bodyPr wrap="none" rtlCol="0">
            <a:spAutoFit/>
          </a:bodyPr>
          <a:lstStyle/>
          <a:p>
            <a:pPr algn="r"/>
            <a:r>
              <a:rPr lang="en-US" dirty="0" err="1" smtClean="0"/>
              <a:t>maps.google.com</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597" y="827765"/>
            <a:ext cx="8229600" cy="696235"/>
          </a:xfrm>
        </p:spPr>
        <p:txBody>
          <a:bodyPr/>
          <a:lstStyle/>
          <a:p>
            <a:r>
              <a:rPr lang="en-US" sz="2600" dirty="0" smtClean="0">
                <a:solidFill>
                  <a:srgbClr val="2C618B"/>
                </a:solidFill>
              </a:rPr>
              <a:t>[(PST)</a:t>
            </a:r>
            <a:r>
              <a:rPr lang="en-US" sz="2600" baseline="30000" dirty="0" smtClean="0">
                <a:solidFill>
                  <a:srgbClr val="2C618B"/>
                </a:solidFill>
              </a:rPr>
              <a:t>2</a:t>
            </a:r>
            <a:r>
              <a:rPr lang="en-US" sz="2600" dirty="0" smtClean="0">
                <a:solidFill>
                  <a:srgbClr val="2C618B"/>
                </a:solidFill>
              </a:rPr>
              <a:t> + iC</a:t>
            </a:r>
            <a:r>
              <a:rPr lang="en-US" sz="2600" baseline="30000" dirty="0" smtClean="0">
                <a:solidFill>
                  <a:srgbClr val="2C618B"/>
                </a:solidFill>
              </a:rPr>
              <a:t>3</a:t>
            </a:r>
            <a:r>
              <a:rPr lang="en-US" sz="2600" dirty="0" smtClean="0">
                <a:solidFill>
                  <a:srgbClr val="2C618B"/>
                </a:solidFill>
              </a:rPr>
              <a:t>]: Strategies that Students Can Use</a:t>
            </a:r>
            <a:endParaRPr lang="en-US" sz="2600" dirty="0">
              <a:solidFill>
                <a:srgbClr val="2C618B"/>
              </a:solidFill>
            </a:endParaRPr>
          </a:p>
        </p:txBody>
      </p:sp>
      <p:pic>
        <p:nvPicPr>
          <p:cNvPr id="4" name="Picture 3" descr="Screen shot 2012-10-27 at 11.48.25 AM.png"/>
          <p:cNvPicPr>
            <a:picLocks noChangeAspect="1"/>
          </p:cNvPicPr>
          <p:nvPr/>
        </p:nvPicPr>
        <p:blipFill>
          <a:blip r:embed="rId3">
            <a:alphaModFix amt="71000"/>
          </a:blip>
          <a:stretch>
            <a:fillRect/>
          </a:stretch>
        </p:blipFill>
        <p:spPr>
          <a:xfrm>
            <a:off x="13655" y="-13655"/>
            <a:ext cx="9144000" cy="917620"/>
          </a:xfrm>
          <a:prstGeom prst="rect">
            <a:avLst/>
          </a:prstGeom>
        </p:spPr>
      </p:pic>
      <p:sp>
        <p:nvSpPr>
          <p:cNvPr id="7" name="Rectangle 6"/>
          <p:cNvSpPr/>
          <p:nvPr/>
        </p:nvSpPr>
        <p:spPr>
          <a:xfrm>
            <a:off x="934906" y="1524000"/>
            <a:ext cx="7751894" cy="5139869"/>
          </a:xfrm>
          <a:prstGeom prst="rect">
            <a:avLst/>
          </a:prstGeom>
        </p:spPr>
        <p:txBody>
          <a:bodyPr wrap="square">
            <a:spAutoFit/>
          </a:bodyPr>
          <a:lstStyle/>
          <a:p>
            <a:r>
              <a:rPr lang="en-US" sz="2000" b="1" dirty="0">
                <a:solidFill>
                  <a:srgbClr val="1D405D"/>
                </a:solidFill>
              </a:rPr>
              <a:t>P = Purpose </a:t>
            </a:r>
            <a:r>
              <a:rPr lang="en-US" sz="1600" dirty="0">
                <a:solidFill>
                  <a:srgbClr val="1D405D"/>
                </a:solidFill>
              </a:rPr>
              <a:t> What do we have to learn about? What do we have to create with this information?</a:t>
            </a:r>
          </a:p>
          <a:p>
            <a:endParaRPr lang="en-US" sz="1600" dirty="0">
              <a:solidFill>
                <a:srgbClr val="1D405D"/>
              </a:solidFill>
            </a:endParaRPr>
          </a:p>
          <a:p>
            <a:r>
              <a:rPr lang="en-US" sz="2000" b="1" dirty="0">
                <a:solidFill>
                  <a:srgbClr val="1D405D"/>
                </a:solidFill>
              </a:rPr>
              <a:t>P = Pre-existing Knowledge</a:t>
            </a:r>
          </a:p>
          <a:p>
            <a:r>
              <a:rPr lang="en-US" sz="1600" dirty="0">
                <a:solidFill>
                  <a:srgbClr val="1D405D"/>
                </a:solidFill>
              </a:rPr>
              <a:t>What do we already know about this topic?</a:t>
            </a:r>
          </a:p>
          <a:p>
            <a:endParaRPr lang="en-US" sz="2000" dirty="0">
              <a:solidFill>
                <a:srgbClr val="1D405D"/>
              </a:solidFill>
            </a:endParaRPr>
          </a:p>
          <a:p>
            <a:r>
              <a:rPr lang="en-US" sz="2000" b="1" dirty="0">
                <a:solidFill>
                  <a:srgbClr val="1D405D"/>
                </a:solidFill>
              </a:rPr>
              <a:t>S = Search Terms</a:t>
            </a:r>
          </a:p>
          <a:p>
            <a:r>
              <a:rPr lang="en-US" sz="1600" dirty="0">
                <a:solidFill>
                  <a:srgbClr val="1D405D"/>
                </a:solidFill>
              </a:rPr>
              <a:t>What search terms should we use?</a:t>
            </a:r>
          </a:p>
          <a:p>
            <a:endParaRPr lang="en-US" sz="2000" dirty="0">
              <a:solidFill>
                <a:srgbClr val="1D405D"/>
              </a:solidFill>
            </a:endParaRPr>
          </a:p>
          <a:p>
            <a:r>
              <a:rPr lang="en-US" sz="2000" b="1" dirty="0">
                <a:solidFill>
                  <a:srgbClr val="1D405D"/>
                </a:solidFill>
              </a:rPr>
              <a:t>S = Source Selection </a:t>
            </a:r>
          </a:p>
          <a:p>
            <a:r>
              <a:rPr lang="en-US" sz="1600" dirty="0">
                <a:solidFill>
                  <a:srgbClr val="1D405D"/>
                </a:solidFill>
              </a:rPr>
              <a:t>Which of these looks promising, and why?</a:t>
            </a:r>
          </a:p>
          <a:p>
            <a:endParaRPr lang="en-US" sz="2000" b="1" dirty="0">
              <a:solidFill>
                <a:srgbClr val="1D405D"/>
              </a:solidFill>
            </a:endParaRPr>
          </a:p>
          <a:p>
            <a:r>
              <a:rPr lang="en-US" sz="2000" b="1" dirty="0">
                <a:solidFill>
                  <a:srgbClr val="1D405D"/>
                </a:solidFill>
              </a:rPr>
              <a:t>T = Type of Source </a:t>
            </a:r>
          </a:p>
          <a:p>
            <a:r>
              <a:rPr lang="en-US" sz="1600" dirty="0">
                <a:solidFill>
                  <a:srgbClr val="1D405D"/>
                </a:solidFill>
              </a:rPr>
              <a:t>Is this a blog? </a:t>
            </a:r>
            <a:r>
              <a:rPr lang="en-US" sz="1600" dirty="0" smtClean="0">
                <a:solidFill>
                  <a:srgbClr val="1D405D"/>
                </a:solidFill>
              </a:rPr>
              <a:t>A </a:t>
            </a:r>
            <a:r>
              <a:rPr lang="en-US" sz="1600" dirty="0">
                <a:solidFill>
                  <a:srgbClr val="1D405D"/>
                </a:solidFill>
              </a:rPr>
              <a:t>government website? By skimming and previewing, what can you guess about what you'll find at the site BEFORE you click?</a:t>
            </a:r>
          </a:p>
          <a:p>
            <a:endParaRPr lang="en-US" sz="1600" dirty="0">
              <a:solidFill>
                <a:srgbClr val="1D405D"/>
              </a:solidFill>
            </a:endParaRPr>
          </a:p>
          <a:p>
            <a:r>
              <a:rPr lang="en-US" sz="2000" b="1" dirty="0">
                <a:solidFill>
                  <a:srgbClr val="1D405D"/>
                </a:solidFill>
              </a:rPr>
              <a:t>T = Trustworthy </a:t>
            </a:r>
          </a:p>
          <a:p>
            <a:r>
              <a:rPr lang="en-US" sz="1600" dirty="0">
                <a:solidFill>
                  <a:srgbClr val="1D405D"/>
                </a:solidFill>
              </a:rPr>
              <a:t>How trustworthy is this website?</a:t>
            </a:r>
          </a:p>
        </p:txBody>
      </p:sp>
      <p:sp>
        <p:nvSpPr>
          <p:cNvPr id="3" name="Rectangle 2"/>
          <p:cNvSpPr/>
          <p:nvPr/>
        </p:nvSpPr>
        <p:spPr>
          <a:xfrm rot="16200000" flipH="1">
            <a:off x="-337814" y="2009792"/>
            <a:ext cx="1697468" cy="598476"/>
          </a:xfrm>
          <a:prstGeom prst="rect">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Pre-Reading</a:t>
            </a:r>
            <a:endParaRPr lang="en-US" sz="2000" dirty="0"/>
          </a:p>
        </p:txBody>
      </p:sp>
      <p:sp>
        <p:nvSpPr>
          <p:cNvPr id="10" name="Rectangle 9"/>
          <p:cNvSpPr/>
          <p:nvPr/>
        </p:nvSpPr>
        <p:spPr>
          <a:xfrm rot="16200000">
            <a:off x="-1209096" y="4578540"/>
            <a:ext cx="3440029" cy="598478"/>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Reading to Locate</a:t>
            </a:r>
            <a:endParaRPr lang="en-US" sz="20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sz="2400" dirty="0">
                <a:solidFill>
                  <a:srgbClr val="2C618B"/>
                </a:solidFill>
              </a:rPr>
              <a:t>[(PST)</a:t>
            </a:r>
            <a:r>
              <a:rPr lang="en-US" sz="2400" baseline="30000" dirty="0">
                <a:solidFill>
                  <a:srgbClr val="2C618B"/>
                </a:solidFill>
              </a:rPr>
              <a:t>2</a:t>
            </a:r>
            <a:r>
              <a:rPr lang="en-US" sz="2400" dirty="0">
                <a:solidFill>
                  <a:srgbClr val="2C618B"/>
                </a:solidFill>
              </a:rPr>
              <a:t> + </a:t>
            </a:r>
            <a:r>
              <a:rPr lang="en-US" sz="2400" dirty="0" smtClean="0">
                <a:solidFill>
                  <a:srgbClr val="2C618B"/>
                </a:solidFill>
              </a:rPr>
              <a:t>iC</a:t>
            </a:r>
            <a:r>
              <a:rPr lang="en-US" sz="2400" baseline="30000" dirty="0" smtClean="0">
                <a:solidFill>
                  <a:srgbClr val="2C618B"/>
                </a:solidFill>
              </a:rPr>
              <a:t>3</a:t>
            </a:r>
            <a:r>
              <a:rPr lang="en-US" sz="2400" dirty="0">
                <a:solidFill>
                  <a:srgbClr val="2C618B"/>
                </a:solidFill>
              </a:rPr>
              <a:t>]</a:t>
            </a:r>
            <a:r>
              <a:rPr lang="en-US" sz="2400" dirty="0" smtClean="0">
                <a:solidFill>
                  <a:srgbClr val="2C618B"/>
                </a:solidFill>
              </a:rPr>
              <a:t>: </a:t>
            </a:r>
            <a:r>
              <a:rPr lang="en-US" sz="2400" dirty="0">
                <a:solidFill>
                  <a:srgbClr val="2C618B"/>
                </a:solidFill>
              </a:rPr>
              <a:t>Strategies that Students Can Use</a:t>
            </a:r>
            <a:endParaRPr lang="en-US" sz="2400" dirty="0">
              <a:solidFill>
                <a:schemeClr val="accent1">
                  <a:lumMod val="75000"/>
                </a:schemeClr>
              </a:solidFill>
            </a:endParaRPr>
          </a:p>
        </p:txBody>
      </p:sp>
      <p:pic>
        <p:nvPicPr>
          <p:cNvPr id="4" name="Picture 3" descr="Screen shot 2012-10-27 at 11.48.25 AM.png"/>
          <p:cNvPicPr>
            <a:picLocks noChangeAspect="1"/>
          </p:cNvPicPr>
          <p:nvPr/>
        </p:nvPicPr>
        <p:blipFill>
          <a:blip r:embed="rId3">
            <a:alphaModFix amt="71000"/>
          </a:blip>
          <a:stretch>
            <a:fillRect/>
          </a:stretch>
        </p:blipFill>
        <p:spPr>
          <a:xfrm>
            <a:off x="13655" y="-13655"/>
            <a:ext cx="9144000" cy="917620"/>
          </a:xfrm>
          <a:prstGeom prst="rect">
            <a:avLst/>
          </a:prstGeom>
        </p:spPr>
      </p:pic>
      <p:sp>
        <p:nvSpPr>
          <p:cNvPr id="6" name="Text Placeholder 2"/>
          <p:cNvSpPr>
            <a:spLocks noGrp="1"/>
          </p:cNvSpPr>
          <p:nvPr>
            <p:ph type="body" idx="1"/>
          </p:nvPr>
        </p:nvSpPr>
        <p:spPr>
          <a:xfrm>
            <a:off x="1023104" y="1655820"/>
            <a:ext cx="7945931" cy="4967700"/>
          </a:xfrm>
        </p:spPr>
        <p:txBody>
          <a:bodyPr/>
          <a:lstStyle/>
          <a:p>
            <a:pPr marL="0" indent="0">
              <a:buNone/>
            </a:pPr>
            <a:r>
              <a:rPr lang="en-US" sz="2000" b="1" dirty="0" err="1">
                <a:solidFill>
                  <a:srgbClr val="1D405D"/>
                </a:solidFill>
              </a:rPr>
              <a:t>i</a:t>
            </a:r>
            <a:r>
              <a:rPr lang="en-US" sz="2000" b="1" dirty="0">
                <a:solidFill>
                  <a:srgbClr val="1D405D"/>
                </a:solidFill>
              </a:rPr>
              <a:t> = Identify Important Information </a:t>
            </a:r>
            <a:r>
              <a:rPr lang="en-US" sz="2000" dirty="0">
                <a:solidFill>
                  <a:srgbClr val="1D405D"/>
                </a:solidFill>
              </a:rPr>
              <a:t> What information can we use to meet our reading purpose?</a:t>
            </a:r>
          </a:p>
          <a:p>
            <a:pPr marL="0" indent="0">
              <a:buNone/>
            </a:pPr>
            <a:endParaRPr lang="en-US" sz="2000" dirty="0">
              <a:solidFill>
                <a:srgbClr val="1D405D"/>
              </a:solidFill>
            </a:endParaRPr>
          </a:p>
          <a:p>
            <a:pPr marL="0" indent="0">
              <a:buNone/>
            </a:pPr>
            <a:r>
              <a:rPr lang="en-US" sz="2000" b="1" dirty="0">
                <a:solidFill>
                  <a:srgbClr val="1D405D"/>
                </a:solidFill>
              </a:rPr>
              <a:t>C = Compare </a:t>
            </a:r>
            <a:r>
              <a:rPr lang="en-US" sz="2000" dirty="0">
                <a:solidFill>
                  <a:srgbClr val="1D405D"/>
                </a:solidFill>
              </a:rPr>
              <a:t> How does this compare with what we already knew?</a:t>
            </a:r>
          </a:p>
          <a:p>
            <a:pPr marL="0" indent="0">
              <a:buNone/>
            </a:pPr>
            <a:endParaRPr lang="en-US" sz="2000" dirty="0">
              <a:solidFill>
                <a:srgbClr val="1D405D"/>
              </a:solidFill>
            </a:endParaRPr>
          </a:p>
          <a:p>
            <a:pPr marL="0" indent="0">
              <a:buNone/>
            </a:pPr>
            <a:r>
              <a:rPr lang="en-US" sz="2000" b="1" dirty="0">
                <a:solidFill>
                  <a:srgbClr val="1D405D"/>
                </a:solidFill>
              </a:rPr>
              <a:t>C = Connect </a:t>
            </a:r>
            <a:r>
              <a:rPr lang="en-US" sz="2000" dirty="0">
                <a:solidFill>
                  <a:srgbClr val="1D405D"/>
                </a:solidFill>
              </a:rPr>
              <a:t> How does this information connect with information that we have read from other texts that </a:t>
            </a:r>
            <a:r>
              <a:rPr lang="en-US" sz="2000" dirty="0" smtClean="0">
                <a:solidFill>
                  <a:srgbClr val="1D405D"/>
                </a:solidFill>
              </a:rPr>
              <a:t>we have </a:t>
            </a:r>
            <a:r>
              <a:rPr lang="en-US" sz="2000" dirty="0">
                <a:solidFill>
                  <a:srgbClr val="1D405D"/>
                </a:solidFill>
              </a:rPr>
              <a:t>read today?</a:t>
            </a:r>
          </a:p>
          <a:p>
            <a:pPr marL="0" indent="0">
              <a:buNone/>
            </a:pPr>
            <a:endParaRPr lang="en-US" sz="2000" b="1" dirty="0">
              <a:solidFill>
                <a:srgbClr val="1D405D"/>
              </a:solidFill>
            </a:endParaRPr>
          </a:p>
          <a:p>
            <a:pPr marL="0" indent="0">
              <a:buNone/>
            </a:pPr>
            <a:r>
              <a:rPr lang="en-US" sz="2000" b="1" dirty="0">
                <a:solidFill>
                  <a:srgbClr val="1D405D"/>
                </a:solidFill>
              </a:rPr>
              <a:t>C = Continually Update </a:t>
            </a:r>
            <a:r>
              <a:rPr lang="en-US" sz="2000" dirty="0">
                <a:solidFill>
                  <a:srgbClr val="1D405D"/>
                </a:solidFill>
              </a:rPr>
              <a:t> What do we know now and what do we still need to understand to achieve our purpose?</a:t>
            </a:r>
          </a:p>
          <a:p>
            <a:pPr marL="0" indent="0" algn="r">
              <a:buNone/>
            </a:pPr>
            <a:r>
              <a:rPr lang="en-US" sz="1600" dirty="0" smtClean="0">
                <a:solidFill>
                  <a:srgbClr val="1D405D"/>
                </a:solidFill>
              </a:rPr>
              <a:t>(Hagerman, in progress) </a:t>
            </a:r>
            <a:endParaRPr lang="en-US" sz="1600" dirty="0">
              <a:solidFill>
                <a:srgbClr val="1D405D"/>
              </a:solidFill>
            </a:endParaRPr>
          </a:p>
        </p:txBody>
      </p:sp>
      <p:sp>
        <p:nvSpPr>
          <p:cNvPr id="3" name="Rectangle 2"/>
          <p:cNvSpPr/>
          <p:nvPr/>
        </p:nvSpPr>
        <p:spPr>
          <a:xfrm rot="16200000">
            <a:off x="-1722719" y="3571141"/>
            <a:ext cx="4571512" cy="740870"/>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During Close Reading </a:t>
            </a:r>
            <a:endParaRPr lang="en-US" sz="20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3189"/>
            <a:ext cx="8229600" cy="729632"/>
          </a:xfrm>
        </p:spPr>
        <p:txBody>
          <a:bodyPr/>
          <a:lstStyle/>
          <a:p>
            <a:r>
              <a:rPr lang="en-US" dirty="0" smtClean="0">
                <a:solidFill>
                  <a:schemeClr val="accent1">
                    <a:lumMod val="75000"/>
                  </a:schemeClr>
                </a:solidFill>
              </a:rPr>
              <a:t>But it’s not linear…</a:t>
            </a:r>
            <a:endParaRPr lang="en-US" dirty="0">
              <a:solidFill>
                <a:schemeClr val="accent1">
                  <a:lumMod val="75000"/>
                </a:schemeClr>
              </a:solidFill>
            </a:endParaRPr>
          </a:p>
        </p:txBody>
      </p:sp>
      <p:sp>
        <p:nvSpPr>
          <p:cNvPr id="5" name="Donut 4"/>
          <p:cNvSpPr/>
          <p:nvPr/>
        </p:nvSpPr>
        <p:spPr>
          <a:xfrm>
            <a:off x="246956" y="1684728"/>
            <a:ext cx="4110060" cy="3892870"/>
          </a:xfrm>
          <a:prstGeom prst="donut">
            <a:avLst>
              <a:gd name="adj" fmla="val 5313"/>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Donut 5"/>
          <p:cNvSpPr/>
          <p:nvPr/>
        </p:nvSpPr>
        <p:spPr>
          <a:xfrm>
            <a:off x="635030" y="2096303"/>
            <a:ext cx="3263351" cy="3019633"/>
          </a:xfrm>
          <a:prstGeom prst="donut">
            <a:avLst>
              <a:gd name="adj" fmla="val 5313"/>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Donut 6"/>
          <p:cNvSpPr/>
          <p:nvPr/>
        </p:nvSpPr>
        <p:spPr>
          <a:xfrm>
            <a:off x="946189" y="2399198"/>
            <a:ext cx="2617038" cy="2346273"/>
          </a:xfrm>
          <a:prstGeom prst="donut">
            <a:avLst>
              <a:gd name="adj" fmla="val 5313"/>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Donut 7"/>
          <p:cNvSpPr/>
          <p:nvPr/>
        </p:nvSpPr>
        <p:spPr>
          <a:xfrm>
            <a:off x="1181080" y="2662319"/>
            <a:ext cx="2064632" cy="1836176"/>
          </a:xfrm>
          <a:prstGeom prst="donut">
            <a:avLst>
              <a:gd name="adj" fmla="val 5313"/>
            </a:avLst>
          </a:prstGeom>
          <a:solidFill>
            <a:srgbClr val="D6E6F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 name="Donut 8"/>
          <p:cNvSpPr/>
          <p:nvPr/>
        </p:nvSpPr>
        <p:spPr>
          <a:xfrm>
            <a:off x="1428946" y="2905490"/>
            <a:ext cx="1593935" cy="1398951"/>
          </a:xfrm>
          <a:prstGeom prst="donut">
            <a:avLst>
              <a:gd name="adj" fmla="val 5313"/>
            </a:avLst>
          </a:prstGeom>
          <a:solidFill>
            <a:srgbClr val="D6E6F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Donut 9"/>
          <p:cNvSpPr/>
          <p:nvPr/>
        </p:nvSpPr>
        <p:spPr>
          <a:xfrm>
            <a:off x="1733618" y="3158991"/>
            <a:ext cx="1013258" cy="854001"/>
          </a:xfrm>
          <a:prstGeom prst="donut">
            <a:avLst>
              <a:gd name="adj" fmla="val 5313"/>
            </a:avLst>
          </a:prstGeom>
          <a:solidFill>
            <a:srgbClr val="D6E6F2"/>
          </a:solidFill>
        </p:spPr>
        <p:style>
          <a:lnRef idx="1">
            <a:schemeClr val="accent1"/>
          </a:lnRef>
          <a:fillRef idx="3">
            <a:schemeClr val="accent1"/>
          </a:fillRef>
          <a:effectRef idx="2">
            <a:schemeClr val="accent1"/>
          </a:effectRef>
          <a:fontRef idx="minor">
            <a:schemeClr val="lt1"/>
          </a:fontRef>
        </p:style>
        <p:txBody>
          <a:bodyPr rtlCol="0" anchor="ctr"/>
          <a:lstStyle/>
          <a:p>
            <a:r>
              <a:rPr lang="en-US" b="1" dirty="0"/>
              <a:t>T</a:t>
            </a:r>
          </a:p>
        </p:txBody>
      </p:sp>
      <p:sp>
        <p:nvSpPr>
          <p:cNvPr id="11" name="Isosceles Triangle 10"/>
          <p:cNvSpPr/>
          <p:nvPr/>
        </p:nvSpPr>
        <p:spPr>
          <a:xfrm>
            <a:off x="4727450" y="3875225"/>
            <a:ext cx="3404469" cy="2581439"/>
          </a:xfrm>
          <a:prstGeom prst="triangle">
            <a:avLst/>
          </a:prstGeom>
          <a:solidFill>
            <a:srgbClr val="FFFFFF"/>
          </a:solidFill>
          <a:ln w="76200" cmpd="sng">
            <a:solidFill>
              <a:schemeClr val="accent1">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Isosceles Triangle 11"/>
          <p:cNvSpPr/>
          <p:nvPr/>
        </p:nvSpPr>
        <p:spPr>
          <a:xfrm flipV="1">
            <a:off x="4603972" y="1199599"/>
            <a:ext cx="3720442" cy="2507396"/>
          </a:xfrm>
          <a:prstGeom prst="triangle">
            <a:avLst/>
          </a:prstGeom>
          <a:noFill/>
          <a:ln w="76200" cmpd="sng">
            <a:solidFill>
              <a:schemeClr val="accent1">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14" name="TextBox 13"/>
          <p:cNvSpPr txBox="1"/>
          <p:nvPr/>
        </p:nvSpPr>
        <p:spPr>
          <a:xfrm>
            <a:off x="7363820" y="3604145"/>
            <a:ext cx="1287701" cy="369332"/>
          </a:xfrm>
          <a:prstGeom prst="rect">
            <a:avLst/>
          </a:prstGeom>
          <a:noFill/>
        </p:spPr>
        <p:txBody>
          <a:bodyPr wrap="square" rtlCol="0">
            <a:spAutoFit/>
          </a:bodyPr>
          <a:lstStyle/>
          <a:p>
            <a:r>
              <a:rPr lang="en-US" sz="1800" b="1" dirty="0" smtClean="0">
                <a:solidFill>
                  <a:schemeClr val="accent1">
                    <a:lumMod val="50000"/>
                  </a:schemeClr>
                </a:solidFill>
                <a:latin typeface="Cooper Black"/>
                <a:cs typeface="Cooper Black"/>
              </a:rPr>
              <a:t>CLICK</a:t>
            </a:r>
            <a:endParaRPr lang="en-US" sz="1800" b="1" dirty="0">
              <a:solidFill>
                <a:schemeClr val="accent1">
                  <a:lumMod val="50000"/>
                </a:schemeClr>
              </a:solidFill>
              <a:latin typeface="Cooper Black"/>
              <a:cs typeface="Cooper Black"/>
            </a:endParaRPr>
          </a:p>
        </p:txBody>
      </p:sp>
      <p:sp>
        <p:nvSpPr>
          <p:cNvPr id="15" name="Left Arrow 14"/>
          <p:cNvSpPr/>
          <p:nvPr/>
        </p:nvSpPr>
        <p:spPr>
          <a:xfrm>
            <a:off x="6905186" y="3678920"/>
            <a:ext cx="458634" cy="24623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946188" y="1865470"/>
            <a:ext cx="440993" cy="461665"/>
          </a:xfrm>
          <a:prstGeom prst="rect">
            <a:avLst/>
          </a:prstGeom>
          <a:noFill/>
        </p:spPr>
        <p:txBody>
          <a:bodyPr wrap="square" rtlCol="0">
            <a:spAutoFit/>
          </a:bodyPr>
          <a:lstStyle/>
          <a:p>
            <a:r>
              <a:rPr lang="en-US" sz="2400" b="1" dirty="0" smtClean="0">
                <a:solidFill>
                  <a:srgbClr val="1D405D"/>
                </a:solidFill>
                <a:latin typeface="Cooper Black"/>
                <a:cs typeface="Cooper Black"/>
              </a:rPr>
              <a:t>P</a:t>
            </a:r>
            <a:endParaRPr lang="en-US" sz="2400" b="1" dirty="0">
              <a:solidFill>
                <a:srgbClr val="1D405D"/>
              </a:solidFill>
              <a:latin typeface="Cooper Black"/>
              <a:cs typeface="Cooper Black"/>
            </a:endParaRPr>
          </a:p>
        </p:txBody>
      </p:sp>
      <p:sp>
        <p:nvSpPr>
          <p:cNvPr id="19" name="TextBox 18"/>
          <p:cNvSpPr txBox="1"/>
          <p:nvPr/>
        </p:nvSpPr>
        <p:spPr>
          <a:xfrm>
            <a:off x="1311570" y="2096303"/>
            <a:ext cx="547088" cy="461665"/>
          </a:xfrm>
          <a:prstGeom prst="rect">
            <a:avLst/>
          </a:prstGeom>
          <a:noFill/>
        </p:spPr>
        <p:txBody>
          <a:bodyPr wrap="square" rtlCol="0">
            <a:spAutoFit/>
          </a:bodyPr>
          <a:lstStyle/>
          <a:p>
            <a:r>
              <a:rPr lang="en-US" sz="2400" b="1" dirty="0" smtClean="0">
                <a:solidFill>
                  <a:srgbClr val="1D405D"/>
                </a:solidFill>
                <a:latin typeface="Cooper Black"/>
                <a:cs typeface="Cooper Black"/>
              </a:rPr>
              <a:t>P</a:t>
            </a:r>
            <a:endParaRPr lang="en-US" sz="2400" b="1" dirty="0">
              <a:solidFill>
                <a:srgbClr val="1D405D"/>
              </a:solidFill>
              <a:latin typeface="Cooper Black"/>
              <a:cs typeface="Cooper Black"/>
            </a:endParaRPr>
          </a:p>
        </p:txBody>
      </p:sp>
      <p:sp>
        <p:nvSpPr>
          <p:cNvPr id="20" name="TextBox 19"/>
          <p:cNvSpPr txBox="1"/>
          <p:nvPr/>
        </p:nvSpPr>
        <p:spPr>
          <a:xfrm>
            <a:off x="2075748" y="2524183"/>
            <a:ext cx="491451" cy="461665"/>
          </a:xfrm>
          <a:prstGeom prst="rect">
            <a:avLst/>
          </a:prstGeom>
          <a:noFill/>
        </p:spPr>
        <p:txBody>
          <a:bodyPr wrap="square" rtlCol="0">
            <a:spAutoFit/>
          </a:bodyPr>
          <a:lstStyle/>
          <a:p>
            <a:r>
              <a:rPr lang="en-US" sz="2400" b="1" dirty="0">
                <a:solidFill>
                  <a:srgbClr val="1D405D"/>
                </a:solidFill>
                <a:latin typeface="Cooper Black"/>
                <a:cs typeface="Cooper Black"/>
              </a:rPr>
              <a:t>S</a:t>
            </a:r>
          </a:p>
        </p:txBody>
      </p:sp>
      <p:sp>
        <p:nvSpPr>
          <p:cNvPr id="21" name="TextBox 20"/>
          <p:cNvSpPr txBox="1"/>
          <p:nvPr/>
        </p:nvSpPr>
        <p:spPr>
          <a:xfrm>
            <a:off x="1733618" y="2327135"/>
            <a:ext cx="440993" cy="461665"/>
          </a:xfrm>
          <a:prstGeom prst="rect">
            <a:avLst/>
          </a:prstGeom>
          <a:noFill/>
        </p:spPr>
        <p:txBody>
          <a:bodyPr wrap="square" rtlCol="0">
            <a:spAutoFit/>
          </a:bodyPr>
          <a:lstStyle/>
          <a:p>
            <a:r>
              <a:rPr lang="en-US" sz="2400" b="1" dirty="0">
                <a:solidFill>
                  <a:srgbClr val="1D405D"/>
                </a:solidFill>
                <a:latin typeface="Cooper Black"/>
                <a:cs typeface="Cooper Black"/>
              </a:rPr>
              <a:t>S</a:t>
            </a:r>
          </a:p>
        </p:txBody>
      </p:sp>
      <p:sp>
        <p:nvSpPr>
          <p:cNvPr id="23" name="TextBox 22"/>
          <p:cNvSpPr txBox="1"/>
          <p:nvPr/>
        </p:nvSpPr>
        <p:spPr>
          <a:xfrm>
            <a:off x="2368239" y="2893150"/>
            <a:ext cx="380690" cy="461665"/>
          </a:xfrm>
          <a:prstGeom prst="rect">
            <a:avLst/>
          </a:prstGeom>
          <a:noFill/>
        </p:spPr>
        <p:txBody>
          <a:bodyPr wrap="square" rtlCol="0">
            <a:spAutoFit/>
          </a:bodyPr>
          <a:lstStyle/>
          <a:p>
            <a:r>
              <a:rPr lang="en-US" sz="2400" b="1" dirty="0" smtClean="0">
                <a:solidFill>
                  <a:srgbClr val="1D405D"/>
                </a:solidFill>
                <a:latin typeface="Cooper Black"/>
                <a:cs typeface="Cooper Black"/>
              </a:rPr>
              <a:t>T</a:t>
            </a:r>
            <a:endParaRPr lang="en-US" sz="2400" b="1" dirty="0">
              <a:solidFill>
                <a:srgbClr val="1D405D"/>
              </a:solidFill>
              <a:latin typeface="Cooper Black"/>
              <a:cs typeface="Cooper Black"/>
            </a:endParaRPr>
          </a:p>
        </p:txBody>
      </p:sp>
      <p:sp>
        <p:nvSpPr>
          <p:cNvPr id="24" name="TextBox 23"/>
          <p:cNvSpPr txBox="1"/>
          <p:nvPr/>
        </p:nvSpPr>
        <p:spPr>
          <a:xfrm>
            <a:off x="2522074" y="3280979"/>
            <a:ext cx="453710" cy="461665"/>
          </a:xfrm>
          <a:prstGeom prst="rect">
            <a:avLst/>
          </a:prstGeom>
          <a:noFill/>
        </p:spPr>
        <p:txBody>
          <a:bodyPr wrap="square" rtlCol="0">
            <a:spAutoFit/>
          </a:bodyPr>
          <a:lstStyle/>
          <a:p>
            <a:r>
              <a:rPr lang="en-US" sz="2400" b="1" dirty="0" smtClean="0">
                <a:solidFill>
                  <a:srgbClr val="1D405D"/>
                </a:solidFill>
                <a:latin typeface="Cooper Black"/>
                <a:cs typeface="Cooper Black"/>
              </a:rPr>
              <a:t>T</a:t>
            </a:r>
            <a:endParaRPr lang="en-US" sz="2400" b="1" dirty="0">
              <a:solidFill>
                <a:srgbClr val="1D405D"/>
              </a:solidFill>
              <a:latin typeface="Cooper Black"/>
              <a:cs typeface="Cooper Black"/>
            </a:endParaRPr>
          </a:p>
        </p:txBody>
      </p:sp>
      <p:sp>
        <p:nvSpPr>
          <p:cNvPr id="49" name="Oval 48"/>
          <p:cNvSpPr/>
          <p:nvPr/>
        </p:nvSpPr>
        <p:spPr>
          <a:xfrm>
            <a:off x="2015852" y="3341390"/>
            <a:ext cx="493913" cy="474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a:off x="6156268" y="3565009"/>
            <a:ext cx="493913" cy="474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Curved Up Arrow 51"/>
          <p:cNvSpPr/>
          <p:nvPr/>
        </p:nvSpPr>
        <p:spPr>
          <a:xfrm>
            <a:off x="2075748" y="3998808"/>
            <a:ext cx="1169964" cy="1578789"/>
          </a:xfrm>
          <a:prstGeom prst="curvedUpArrow">
            <a:avLst>
              <a:gd name="adj1" fmla="val 13055"/>
              <a:gd name="adj2" fmla="val 50000"/>
              <a:gd name="adj3" fmla="val 26508"/>
            </a:avLst>
          </a:prstGeom>
          <a:solidFill>
            <a:schemeClr val="accent1">
              <a:lumMod val="40000"/>
              <a:lumOff val="60000"/>
            </a:schemeClr>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3" name="Up-Down Arrow 52"/>
          <p:cNvSpPr/>
          <p:nvPr/>
        </p:nvSpPr>
        <p:spPr>
          <a:xfrm>
            <a:off x="6042381" y="1332455"/>
            <a:ext cx="862805" cy="1989360"/>
          </a:xfrm>
          <a:prstGeom prst="upDownArrow">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accent1">
                    <a:lumMod val="50000"/>
                  </a:schemeClr>
                </a:solidFill>
                <a:latin typeface="Cooper Black"/>
                <a:cs typeface="Cooper Black"/>
              </a:rPr>
              <a:t>P</a:t>
            </a:r>
          </a:p>
          <a:p>
            <a:pPr algn="ctr"/>
            <a:r>
              <a:rPr lang="en-US" sz="1800" dirty="0" smtClean="0">
                <a:solidFill>
                  <a:schemeClr val="accent1">
                    <a:lumMod val="50000"/>
                  </a:schemeClr>
                </a:solidFill>
                <a:latin typeface="Cooper Black"/>
                <a:cs typeface="Cooper Black"/>
              </a:rPr>
              <a:t>P</a:t>
            </a:r>
          </a:p>
          <a:p>
            <a:pPr algn="ctr"/>
            <a:r>
              <a:rPr lang="en-US" sz="1800" dirty="0" smtClean="0">
                <a:solidFill>
                  <a:schemeClr val="accent1">
                    <a:lumMod val="50000"/>
                  </a:schemeClr>
                </a:solidFill>
                <a:latin typeface="Cooper Black"/>
                <a:cs typeface="Cooper Black"/>
              </a:rPr>
              <a:t>S</a:t>
            </a:r>
          </a:p>
          <a:p>
            <a:pPr algn="ctr"/>
            <a:r>
              <a:rPr lang="en-US" sz="1800" dirty="0" smtClean="0">
                <a:solidFill>
                  <a:schemeClr val="accent1">
                    <a:lumMod val="50000"/>
                  </a:schemeClr>
                </a:solidFill>
                <a:latin typeface="Cooper Black"/>
                <a:cs typeface="Cooper Black"/>
              </a:rPr>
              <a:t>S</a:t>
            </a:r>
          </a:p>
          <a:p>
            <a:pPr algn="ctr"/>
            <a:r>
              <a:rPr lang="en-US" sz="1800" dirty="0" smtClean="0">
                <a:solidFill>
                  <a:schemeClr val="accent1">
                    <a:lumMod val="50000"/>
                  </a:schemeClr>
                </a:solidFill>
                <a:latin typeface="Cooper Black"/>
                <a:cs typeface="Cooper Black"/>
              </a:rPr>
              <a:t>T</a:t>
            </a:r>
          </a:p>
          <a:p>
            <a:pPr algn="ctr"/>
            <a:r>
              <a:rPr lang="en-US" sz="1800" dirty="0" smtClean="0">
                <a:solidFill>
                  <a:schemeClr val="accent1">
                    <a:lumMod val="50000"/>
                  </a:schemeClr>
                </a:solidFill>
                <a:latin typeface="Cooper Black"/>
                <a:cs typeface="Cooper Black"/>
              </a:rPr>
              <a:t>T</a:t>
            </a:r>
          </a:p>
          <a:p>
            <a:pPr algn="ctr"/>
            <a:endParaRPr lang="en-US" dirty="0"/>
          </a:p>
        </p:txBody>
      </p:sp>
      <p:sp>
        <p:nvSpPr>
          <p:cNvPr id="54" name="Up-Down Arrow 53"/>
          <p:cNvSpPr/>
          <p:nvPr/>
        </p:nvSpPr>
        <p:spPr>
          <a:xfrm>
            <a:off x="6042381" y="4304441"/>
            <a:ext cx="748918" cy="1678900"/>
          </a:xfrm>
          <a:prstGeom prst="upDownArrow">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err="1" smtClean="0">
                <a:solidFill>
                  <a:schemeClr val="accent1">
                    <a:lumMod val="50000"/>
                  </a:schemeClr>
                </a:solidFill>
                <a:latin typeface="Cooper Black"/>
                <a:cs typeface="Cooper Black"/>
              </a:rPr>
              <a:t>iCCC</a:t>
            </a:r>
            <a:endParaRPr lang="en-US" sz="2000" dirty="0">
              <a:solidFill>
                <a:schemeClr val="accent1">
                  <a:lumMod val="50000"/>
                </a:schemeClr>
              </a:solidFill>
              <a:latin typeface="Cooper Black"/>
              <a:cs typeface="Cooper Black"/>
            </a:endParaRPr>
          </a:p>
        </p:txBody>
      </p:sp>
    </p:spTree>
    <p:extLst>
      <p:ext uri="{BB962C8B-B14F-4D97-AF65-F5344CB8AC3E}">
        <p14:creationId xmlns:p14="http://schemas.microsoft.com/office/powerpoint/2010/main" val="142959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5"/>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6"/>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7"/>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8"/>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9"/>
                                        </p:tgtEl>
                                        <p:attrNameLst>
                                          <p:attrName>r</p:attrName>
                                        </p:attrNameLst>
                                      </p:cBhvr>
                                    </p:animRot>
                                  </p:childTnLst>
                                </p:cTn>
                              </p:par>
                              <p:par>
                                <p:cTn id="15" presetID="8" presetClass="emph" presetSubtype="0" fill="hold" grpId="0" nodeType="withEffect">
                                  <p:stCondLst>
                                    <p:cond delay="0"/>
                                  </p:stCondLst>
                                  <p:childTnLst>
                                    <p:animRot by="43200000">
                                      <p:cBhvr>
                                        <p:cTn id="16" dur="5000" fill="hold"/>
                                        <p:tgtEl>
                                          <p:spTgt spid="10"/>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2000"/>
                                        <p:tgtEl>
                                          <p:spTgt spid="52"/>
                                        </p:tgtEl>
                                      </p:cBhvr>
                                    </p:animEffect>
                                    <p:anim calcmode="lin" valueType="num">
                                      <p:cBhvr>
                                        <p:cTn id="22" dur="2000" fill="hold"/>
                                        <p:tgtEl>
                                          <p:spTgt spid="52"/>
                                        </p:tgtEl>
                                        <p:attrNameLst>
                                          <p:attrName>ppt_w</p:attrName>
                                        </p:attrNameLst>
                                      </p:cBhvr>
                                      <p:tavLst>
                                        <p:tav tm="0" fmla="#ppt_w*sin(2.5*pi*$)">
                                          <p:val>
                                            <p:fltVal val="0"/>
                                          </p:val>
                                        </p:tav>
                                        <p:tav tm="100000">
                                          <p:val>
                                            <p:fltVal val="1"/>
                                          </p:val>
                                        </p:tav>
                                      </p:tavLst>
                                    </p:anim>
                                    <p:anim calcmode="lin" valueType="num">
                                      <p:cBhvr>
                                        <p:cTn id="23" dur="2000" fill="hold"/>
                                        <p:tgtEl>
                                          <p:spTgt spid="52"/>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0" presetClass="path" presetSubtype="0" accel="50000" decel="50000" fill="hold" grpId="0" nodeType="clickEffect">
                                  <p:stCondLst>
                                    <p:cond delay="0"/>
                                  </p:stCondLst>
                                  <p:childTnLst>
                                    <p:animMotion origin="layout" path="M 0 0 C -0.00087 0.12191 -0.00157 0.24382 -0.00191 0.23919 C -0.00226 0.23456 -0.00278 0.01712 -0.00191 -0.02822 " pathEditMode="relative" ptsTypes="aaA">
                                      <p:cBhvr>
                                        <p:cTn id="27" dur="2000" fill="hold"/>
                                        <p:tgtEl>
                                          <p:spTgt spid="53"/>
                                        </p:tgtEl>
                                        <p:attrNameLst>
                                          <p:attrName>ppt_x</p:attrName>
                                          <p:attrName>ppt_y</p:attrName>
                                        </p:attrNameLst>
                                      </p:cBhvr>
                                    </p:animMotion>
                                  </p:childTnLst>
                                </p:cTn>
                              </p:par>
                            </p:childTnLst>
                          </p:cTn>
                        </p:par>
                      </p:childTnLst>
                    </p:cTn>
                  </p:par>
                  <p:par>
                    <p:cTn id="28" fill="hold">
                      <p:stCondLst>
                        <p:cond delay="indefinite"/>
                      </p:stCondLst>
                      <p:childTnLst>
                        <p:par>
                          <p:cTn id="29" fill="hold">
                            <p:stCondLst>
                              <p:cond delay="0"/>
                            </p:stCondLst>
                            <p:childTnLst>
                              <p:par>
                                <p:cTn id="30" presetID="0" presetClass="path" presetSubtype="0" accel="50000" decel="50000" fill="hold" grpId="0" nodeType="clickEffect">
                                  <p:stCondLst>
                                    <p:cond delay="0"/>
                                  </p:stCondLst>
                                  <p:childTnLst>
                                    <p:animMotion origin="layout" path="M 7.75539E-6 -2.63706E-6 C -0.00173 -0.12607 -0.00347 -0.25214 -0.00382 -0.24404 C -0.00416 -0.23595 -0.00225 -2.63706E-6 -0.00191 0.04881 " pathEditMode="relative" ptsTypes="aaA">
                                      <p:cBhvr>
                                        <p:cTn id="31" dur="2000" fill="hold"/>
                                        <p:tgtEl>
                                          <p:spTgt spid="54"/>
                                        </p:tgtEl>
                                        <p:attrNameLst>
                                          <p:attrName>ppt_x</p:attrName>
                                          <p:attrName>ppt_y</p:attrName>
                                        </p:attrNameLst>
                                      </p:cBhvr>
                                    </p:animMotion>
                                  </p:childTnLst>
                                </p:cTn>
                              </p:par>
                            </p:childTnLst>
                          </p:cTn>
                        </p:par>
                      </p:childTnLst>
                    </p:cTn>
                  </p:par>
                  <p:par>
                    <p:cTn id="32" fill="hold">
                      <p:stCondLst>
                        <p:cond delay="indefinite"/>
                      </p:stCondLst>
                      <p:childTnLst>
                        <p:par>
                          <p:cTn id="33" fill="hold">
                            <p:stCondLst>
                              <p:cond delay="0"/>
                            </p:stCondLst>
                            <p:childTnLst>
                              <p:par>
                                <p:cTn id="34" presetID="0" presetClass="path" presetSubtype="0" accel="50000" decel="50000" fill="hold" grpId="0" nodeType="clickEffect">
                                  <p:stCondLst>
                                    <p:cond delay="0"/>
                                  </p:stCondLst>
                                  <p:childTnLst>
                                    <p:animMotion origin="layout" path="M -2.41835E-6 7.92505E-6 C -0.04256 7.92505E-6 -0.08495 7.92505E-6 -0.08686 7.92505E-6 C -0.08877 7.92505E-6 -0.02415 7.92505E-6 -0.01164 7.92505E-6 " pathEditMode="relative" ptsTypes="aaA">
                                      <p:cBhvr>
                                        <p:cTn id="35" dur="2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5" grpId="0" animBg="1"/>
      <p:bldP spid="52" grpId="0" animBg="1"/>
      <p:bldP spid="53" grpId="0" animBg="1"/>
      <p:bldP spid="5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2-10-27 at 11.48.25 AM.png"/>
          <p:cNvPicPr>
            <a:picLocks noChangeAspect="1"/>
          </p:cNvPicPr>
          <p:nvPr/>
        </p:nvPicPr>
        <p:blipFill>
          <a:blip r:embed="rId5">
            <a:alphaModFix amt="71000"/>
          </a:blip>
          <a:stretch>
            <a:fillRect/>
          </a:stretch>
        </p:blipFill>
        <p:spPr>
          <a:xfrm>
            <a:off x="13655" y="-13655"/>
            <a:ext cx="9144000" cy="917620"/>
          </a:xfrm>
          <a:prstGeom prst="rect">
            <a:avLst/>
          </a:prstGeom>
        </p:spPr>
      </p:pic>
      <p:pic>
        <p:nvPicPr>
          <p:cNvPr id="7" name="Recursive Cycle through PST2+iC3 Strategies.mp4">
            <a:hlinkClick r:id="" action="ppaction://media"/>
          </p:cNvPr>
          <p:cNvPicPr/>
          <p:nvPr>
            <a:videoFile r:link="rId2"/>
            <p:extLst>
              <p:ext uri="{DAA4B4D4-6D71-4841-9C94-3DE7FCFB9230}">
                <p14:media xmlns:p14="http://schemas.microsoft.com/office/powerpoint/2010/main" r:embed="rId1"/>
              </p:ext>
            </p:extLst>
          </p:nvPr>
        </p:nvPicPr>
        <p:blipFill>
          <a:blip r:embed="rId6"/>
          <a:stretch>
            <a:fillRect/>
          </a:stretch>
        </p:blipFill>
        <p:spPr>
          <a:xfrm>
            <a:off x="951113" y="1707782"/>
            <a:ext cx="7321926" cy="4576390"/>
          </a:xfrm>
          <a:prstGeom prst="rect">
            <a:avLst/>
          </a:prstGeom>
          <a:noFill/>
          <a:ln>
            <a:noFill/>
          </a:ln>
        </p:spPr>
      </p:pic>
      <p:sp>
        <p:nvSpPr>
          <p:cNvPr id="9" name="TextBox 8"/>
          <p:cNvSpPr txBox="1"/>
          <p:nvPr/>
        </p:nvSpPr>
        <p:spPr>
          <a:xfrm>
            <a:off x="370435" y="903965"/>
            <a:ext cx="8396516" cy="523220"/>
          </a:xfrm>
          <a:prstGeom prst="rect">
            <a:avLst/>
          </a:prstGeom>
          <a:noFill/>
        </p:spPr>
        <p:txBody>
          <a:bodyPr wrap="square" rtlCol="0">
            <a:spAutoFit/>
          </a:bodyPr>
          <a:lstStyle/>
          <a:p>
            <a:pPr algn="ctr"/>
            <a:r>
              <a:rPr lang="en-US" sz="2800" dirty="0" smtClean="0">
                <a:solidFill>
                  <a:schemeClr val="accent1">
                    <a:lumMod val="75000"/>
                  </a:schemeClr>
                </a:solidFill>
              </a:rPr>
              <a:t>What strategies do you hear these students use? </a:t>
            </a:r>
            <a:endParaRPr lang="en-US" sz="2800" dirty="0">
              <a:solidFill>
                <a:schemeClr val="accent1">
                  <a:lumMod val="75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794" y="335181"/>
            <a:ext cx="8094017" cy="835479"/>
          </a:xfrm>
        </p:spPr>
        <p:txBody>
          <a:bodyPr/>
          <a:lstStyle/>
          <a:p>
            <a:r>
              <a:rPr lang="en-US" dirty="0" smtClean="0">
                <a:solidFill>
                  <a:schemeClr val="accent1">
                    <a:lumMod val="75000"/>
                  </a:schemeClr>
                </a:solidFill>
              </a:rPr>
              <a:t>LINK to Synthesize </a:t>
            </a:r>
            <a:endParaRPr lang="en-US" dirty="0">
              <a:solidFill>
                <a:schemeClr val="accent1">
                  <a:lumMod val="75000"/>
                </a:schemeClr>
              </a:solidFill>
            </a:endParaRPr>
          </a:p>
        </p:txBody>
      </p:sp>
      <p:sp>
        <p:nvSpPr>
          <p:cNvPr id="3" name="Text Placeholder 2"/>
          <p:cNvSpPr>
            <a:spLocks noGrp="1"/>
          </p:cNvSpPr>
          <p:nvPr>
            <p:ph type="body" idx="1"/>
          </p:nvPr>
        </p:nvSpPr>
        <p:spPr>
          <a:xfrm>
            <a:off x="1746334" y="1218438"/>
            <a:ext cx="6940465" cy="4967700"/>
          </a:xfrm>
        </p:spPr>
        <p:txBody>
          <a:bodyPr/>
          <a:lstStyle/>
          <a:p>
            <a:pPr marL="0" indent="0">
              <a:buNone/>
            </a:pPr>
            <a:r>
              <a:rPr lang="en-US" sz="2800" b="1" dirty="0">
                <a:solidFill>
                  <a:srgbClr val="1D405D"/>
                </a:solidFill>
              </a:rPr>
              <a:t>List: </a:t>
            </a:r>
            <a:r>
              <a:rPr lang="en-US" sz="2000" dirty="0">
                <a:solidFill>
                  <a:schemeClr val="accent1">
                    <a:lumMod val="75000"/>
                  </a:schemeClr>
                </a:solidFill>
              </a:rPr>
              <a:t>Your purpose, background knowledge and search </a:t>
            </a:r>
            <a:r>
              <a:rPr lang="en-US" sz="2000" dirty="0" smtClean="0">
                <a:solidFill>
                  <a:schemeClr val="accent1">
                    <a:lumMod val="75000"/>
                  </a:schemeClr>
                </a:solidFill>
              </a:rPr>
              <a:t>terms</a:t>
            </a:r>
            <a:endParaRPr lang="en-US" sz="2000" dirty="0">
              <a:solidFill>
                <a:schemeClr val="accent1">
                  <a:lumMod val="75000"/>
                </a:schemeClr>
              </a:solidFill>
            </a:endParaRPr>
          </a:p>
          <a:p>
            <a:pPr marL="0" indent="0">
              <a:buNone/>
            </a:pPr>
            <a:endParaRPr lang="en-US" sz="2000" b="1" dirty="0" smtClean="0">
              <a:solidFill>
                <a:srgbClr val="1D405D"/>
              </a:solidFill>
            </a:endParaRPr>
          </a:p>
          <a:p>
            <a:pPr marL="0" indent="0">
              <a:buNone/>
            </a:pPr>
            <a:r>
              <a:rPr lang="en-US" sz="2800" b="1" dirty="0" smtClean="0">
                <a:solidFill>
                  <a:srgbClr val="1D405D"/>
                </a:solidFill>
              </a:rPr>
              <a:t>Initiate</a:t>
            </a:r>
            <a:r>
              <a:rPr lang="en-US" sz="2800" b="1" dirty="0">
                <a:solidFill>
                  <a:srgbClr val="1D405D"/>
                </a:solidFill>
              </a:rPr>
              <a:t>: </a:t>
            </a:r>
            <a:r>
              <a:rPr lang="en-US" sz="2000" dirty="0">
                <a:solidFill>
                  <a:schemeClr val="accent1">
                    <a:lumMod val="75000"/>
                  </a:schemeClr>
                </a:solidFill>
              </a:rPr>
              <a:t>Enter </a:t>
            </a:r>
            <a:r>
              <a:rPr lang="en-US" sz="2000" dirty="0" smtClean="0">
                <a:solidFill>
                  <a:schemeClr val="accent1">
                    <a:lumMod val="75000"/>
                  </a:schemeClr>
                </a:solidFill>
              </a:rPr>
              <a:t>search </a:t>
            </a:r>
            <a:r>
              <a:rPr lang="en-US" sz="2000" dirty="0">
                <a:solidFill>
                  <a:schemeClr val="accent1">
                    <a:lumMod val="75000"/>
                  </a:schemeClr>
                </a:solidFill>
              </a:rPr>
              <a:t>terms, and initiate your review of </a:t>
            </a:r>
            <a:r>
              <a:rPr lang="en-US" sz="2000" dirty="0" smtClean="0">
                <a:solidFill>
                  <a:schemeClr val="accent1">
                    <a:lumMod val="75000"/>
                  </a:schemeClr>
                </a:solidFill>
              </a:rPr>
              <a:t>potentially promising texts for close reading.</a:t>
            </a:r>
          </a:p>
          <a:p>
            <a:pPr marL="0" indent="0">
              <a:buNone/>
            </a:pPr>
            <a:endParaRPr lang="en-US" sz="2000" b="1" dirty="0" smtClean="0">
              <a:solidFill>
                <a:srgbClr val="1D405D"/>
              </a:solidFill>
            </a:endParaRPr>
          </a:p>
          <a:p>
            <a:pPr marL="0" indent="0">
              <a:buNone/>
            </a:pPr>
            <a:r>
              <a:rPr lang="en-US" sz="2800" b="1" dirty="0" smtClean="0">
                <a:solidFill>
                  <a:srgbClr val="1D405D"/>
                </a:solidFill>
              </a:rPr>
              <a:t>Never </a:t>
            </a:r>
            <a:r>
              <a:rPr lang="en-US" sz="2800" b="1" dirty="0">
                <a:solidFill>
                  <a:srgbClr val="1D405D"/>
                </a:solidFill>
              </a:rPr>
              <a:t>Stop Questioning:</a:t>
            </a:r>
            <a:r>
              <a:rPr lang="en-US" sz="2800" dirty="0">
                <a:solidFill>
                  <a:srgbClr val="1D405D"/>
                </a:solidFill>
              </a:rPr>
              <a:t> </a:t>
            </a:r>
            <a:r>
              <a:rPr lang="en-US" sz="2000" dirty="0">
                <a:solidFill>
                  <a:schemeClr val="accent1">
                    <a:lumMod val="75000"/>
                  </a:schemeClr>
                </a:solidFill>
              </a:rPr>
              <a:t>The text, the author, the relevance, the </a:t>
            </a:r>
            <a:r>
              <a:rPr lang="en-US" sz="2000" dirty="0" smtClean="0">
                <a:solidFill>
                  <a:schemeClr val="accent1">
                    <a:lumMod val="75000"/>
                  </a:schemeClr>
                </a:solidFill>
              </a:rPr>
              <a:t>trustworthiness.</a:t>
            </a:r>
          </a:p>
          <a:p>
            <a:pPr marL="0" indent="0">
              <a:buNone/>
            </a:pPr>
            <a:endParaRPr lang="en-US" sz="2000" b="1" dirty="0" smtClean="0">
              <a:solidFill>
                <a:srgbClr val="1D405D"/>
              </a:solidFill>
            </a:endParaRPr>
          </a:p>
          <a:p>
            <a:pPr marL="0" indent="0">
              <a:buNone/>
            </a:pPr>
            <a:r>
              <a:rPr lang="en-US" sz="2800" b="1" dirty="0" smtClean="0">
                <a:solidFill>
                  <a:srgbClr val="1D405D"/>
                </a:solidFill>
              </a:rPr>
              <a:t>Keep </a:t>
            </a:r>
            <a:r>
              <a:rPr lang="en-US" sz="2800" b="1" dirty="0">
                <a:solidFill>
                  <a:srgbClr val="1D405D"/>
                </a:solidFill>
              </a:rPr>
              <a:t>Comparing, Connecting and Updating Understanding</a:t>
            </a:r>
            <a:r>
              <a:rPr lang="en-US" sz="2800" dirty="0" smtClean="0">
                <a:solidFill>
                  <a:srgbClr val="1D405D"/>
                </a:solidFill>
              </a:rPr>
              <a:t>: </a:t>
            </a:r>
            <a:r>
              <a:rPr lang="en-US" sz="2000" dirty="0" smtClean="0">
                <a:solidFill>
                  <a:srgbClr val="1D405D"/>
                </a:solidFill>
              </a:rPr>
              <a:t>Same? Different? Entirely new? What do we know now? </a:t>
            </a:r>
          </a:p>
          <a:p>
            <a:pPr marL="0" indent="0" algn="r">
              <a:buNone/>
            </a:pPr>
            <a:r>
              <a:rPr lang="en-US" sz="1600" dirty="0" smtClean="0">
                <a:solidFill>
                  <a:srgbClr val="1D405D"/>
                </a:solidFill>
              </a:rPr>
              <a:t>(Hagerman, in progress) </a:t>
            </a:r>
            <a:endParaRPr lang="en-US" sz="1600" dirty="0">
              <a:solidFill>
                <a:srgbClr val="1D405D"/>
              </a:solidFill>
            </a:endParaRPr>
          </a:p>
          <a:p>
            <a:pPr marL="0" indent="0">
              <a:buNone/>
            </a:pPr>
            <a:endParaRPr lang="en-US" sz="2000" dirty="0"/>
          </a:p>
        </p:txBody>
      </p:sp>
      <p:grpSp>
        <p:nvGrpSpPr>
          <p:cNvPr id="12" name="Group 11"/>
          <p:cNvGrpSpPr/>
          <p:nvPr/>
        </p:nvGrpSpPr>
        <p:grpSpPr>
          <a:xfrm>
            <a:off x="352794" y="1510099"/>
            <a:ext cx="1111304" cy="4399689"/>
            <a:chOff x="829068" y="2234057"/>
            <a:chExt cx="776148" cy="3287625"/>
          </a:xfrm>
        </p:grpSpPr>
        <p:sp>
          <p:nvSpPr>
            <p:cNvPr id="4" name="Donut 3"/>
            <p:cNvSpPr/>
            <p:nvPr/>
          </p:nvSpPr>
          <p:spPr>
            <a:xfrm>
              <a:off x="829068" y="2234057"/>
              <a:ext cx="776148" cy="1488227"/>
            </a:xfrm>
            <a:prstGeom prst="don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Donut 4"/>
            <p:cNvSpPr/>
            <p:nvPr/>
          </p:nvSpPr>
          <p:spPr>
            <a:xfrm>
              <a:off x="829068" y="3874683"/>
              <a:ext cx="776148" cy="1646999"/>
            </a:xfrm>
            <a:prstGeom prst="don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8" name="Straight Connector 7"/>
            <p:cNvCxnSpPr/>
            <p:nvPr/>
          </p:nvCxnSpPr>
          <p:spPr>
            <a:xfrm>
              <a:off x="1217142" y="3457667"/>
              <a:ext cx="0" cy="740928"/>
            </a:xfrm>
            <a:prstGeom prst="line">
              <a:avLst/>
            </a:prstGeom>
            <a:ln w="101600" cap="rnd" cmpd="sng"/>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421171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57" y="1066766"/>
            <a:ext cx="8762671" cy="1143000"/>
          </a:xfrm>
        </p:spPr>
        <p:txBody>
          <a:bodyPr/>
          <a:lstStyle/>
          <a:p>
            <a:pPr indent="0" algn="ctr"/>
            <a:r>
              <a:rPr lang="en-US" dirty="0" smtClean="0">
                <a:solidFill>
                  <a:schemeClr val="accent1">
                    <a:lumMod val="75000"/>
                  </a:schemeClr>
                </a:solidFill>
              </a:rPr>
              <a:t>Summary: Ten Principles for Supporting Online </a:t>
            </a:r>
            <a:r>
              <a:rPr lang="en-US" dirty="0" smtClean="0">
                <a:solidFill>
                  <a:schemeClr val="accent1">
                    <a:lumMod val="75000"/>
                  </a:schemeClr>
                </a:solidFill>
              </a:rPr>
              <a:t>Inquiry</a:t>
            </a:r>
            <a:endParaRPr lang="en-US" dirty="0">
              <a:solidFill>
                <a:schemeClr val="accent1">
                  <a:lumMod val="75000"/>
                </a:schemeClr>
              </a:solidFill>
            </a:endParaRPr>
          </a:p>
        </p:txBody>
      </p:sp>
      <p:pic>
        <p:nvPicPr>
          <p:cNvPr id="4" name="Picture 3"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
        <p:nvSpPr>
          <p:cNvPr id="7" name="Rectangle 3"/>
          <p:cNvSpPr txBox="1">
            <a:spLocks noChangeArrowheads="1"/>
          </p:cNvSpPr>
          <p:nvPr/>
        </p:nvSpPr>
        <p:spPr bwMode="auto">
          <a:xfrm>
            <a:off x="503175" y="1795343"/>
            <a:ext cx="7835147" cy="4534561"/>
          </a:xfrm>
          <a:prstGeom prst="rect">
            <a:avLst/>
          </a:prstGeom>
          <a:noFill/>
          <a:ln w="9525">
            <a:noFill/>
            <a:miter lim="800000"/>
            <a:headEnd/>
            <a:tailEnd/>
          </a:ln>
          <a:effectLst/>
        </p:spPr>
        <p:txBody>
          <a:bodyPr>
            <a:prstTxWarp prst="textNoShape">
              <a:avLst/>
            </a:prstTxWarp>
          </a:bodyPr>
          <a:lstStyle/>
          <a:p>
            <a:pPr>
              <a:spcBef>
                <a:spcPct val="20000"/>
              </a:spcBef>
              <a:defRPr/>
            </a:pPr>
            <a:endParaRPr lang="en-US" sz="2800" dirty="0" smtClean="0">
              <a:solidFill>
                <a:srgbClr val="17375E"/>
              </a:solidFill>
              <a:cs typeface="Century Gothic"/>
            </a:endParaRPr>
          </a:p>
          <a:p>
            <a:pPr marL="514350" indent="-514350">
              <a:spcBef>
                <a:spcPct val="20000"/>
              </a:spcBef>
              <a:buFont typeface="+mj-lt"/>
              <a:buAutoNum type="arabicPeriod"/>
              <a:defRPr/>
            </a:pPr>
            <a:r>
              <a:rPr lang="en-US" sz="2800" dirty="0" smtClean="0">
                <a:solidFill>
                  <a:srgbClr val="17375E"/>
                </a:solidFill>
                <a:cs typeface="Century Gothic"/>
              </a:rPr>
              <a:t>Observe students </a:t>
            </a:r>
            <a:r>
              <a:rPr lang="en-US" sz="2800" i="1" dirty="0" smtClean="0">
                <a:solidFill>
                  <a:srgbClr val="17375E"/>
                </a:solidFill>
                <a:cs typeface="Century Gothic"/>
              </a:rPr>
              <a:t>during </a:t>
            </a:r>
            <a:r>
              <a:rPr lang="en-US" sz="2800" dirty="0" smtClean="0">
                <a:solidFill>
                  <a:srgbClr val="17375E"/>
                </a:solidFill>
                <a:cs typeface="Century Gothic"/>
              </a:rPr>
              <a:t>the inquiry process.</a:t>
            </a:r>
          </a:p>
          <a:p>
            <a:pPr marL="514350" indent="-514350">
              <a:spcBef>
                <a:spcPct val="20000"/>
              </a:spcBef>
              <a:buFont typeface="+mj-lt"/>
              <a:buAutoNum type="arabicPeriod"/>
              <a:defRPr/>
            </a:pPr>
            <a:r>
              <a:rPr lang="en-US" sz="2800" dirty="0" smtClean="0">
                <a:solidFill>
                  <a:srgbClr val="17375E"/>
                </a:solidFill>
                <a:cs typeface="Century Gothic"/>
              </a:rPr>
              <a:t>Ask students about their online processes.</a:t>
            </a:r>
          </a:p>
          <a:p>
            <a:pPr marL="514350" indent="-514350">
              <a:spcBef>
                <a:spcPct val="20000"/>
              </a:spcBef>
              <a:buFont typeface="+mj-lt"/>
              <a:buAutoNum type="arabicPeriod"/>
              <a:defRPr/>
            </a:pPr>
            <a:r>
              <a:rPr lang="en-US" sz="2800" dirty="0" smtClean="0">
                <a:solidFill>
                  <a:srgbClr val="17375E"/>
                </a:solidFill>
                <a:cs typeface="Century Gothic"/>
              </a:rPr>
              <a:t>Situate inquiry and tool use in real-world experiences. </a:t>
            </a:r>
            <a:endParaRPr lang="en-US" sz="2800" kern="0" dirty="0" smtClean="0">
              <a:solidFill>
                <a:srgbClr val="17375E"/>
              </a:solidFill>
              <a:cs typeface="Century Gothic"/>
            </a:endParaRPr>
          </a:p>
          <a:p>
            <a:pPr marL="514350" indent="-514350">
              <a:spcBef>
                <a:spcPct val="20000"/>
              </a:spcBef>
              <a:buFont typeface="+mj-lt"/>
              <a:buAutoNum type="arabicPeriod"/>
              <a:defRPr/>
            </a:pPr>
            <a:r>
              <a:rPr lang="en-US" sz="2800" dirty="0" smtClean="0">
                <a:solidFill>
                  <a:srgbClr val="17375E"/>
                </a:solidFill>
                <a:cs typeface="Century Gothic"/>
              </a:rPr>
              <a:t>Empower students to ask their own questions based on their own wonderings.</a:t>
            </a:r>
          </a:p>
          <a:p>
            <a:pPr marL="514350" indent="-514350">
              <a:spcBef>
                <a:spcPct val="20000"/>
              </a:spcBef>
              <a:buFont typeface="+mj-lt"/>
              <a:buAutoNum type="arabicPeriod"/>
              <a:defRPr/>
            </a:pPr>
            <a:r>
              <a:rPr lang="en-US" sz="2800" kern="0" dirty="0" smtClean="0">
                <a:solidFill>
                  <a:srgbClr val="17375E"/>
                </a:solidFill>
                <a:cs typeface="Century Gothic"/>
              </a:rPr>
              <a:t>Begin by teaching the search process, then move into critical thinking </a:t>
            </a:r>
            <a:endParaRPr lang="en-US" sz="2800" dirty="0" smtClean="0">
              <a:solidFill>
                <a:srgbClr val="17375E"/>
              </a:solidFill>
              <a:cs typeface="Century Gothic"/>
            </a:endParaRPr>
          </a:p>
          <a:p>
            <a:pPr marL="342900" indent="-342900">
              <a:spcBef>
                <a:spcPct val="20000"/>
              </a:spcBef>
              <a:buFont typeface="Arial"/>
              <a:buChar char="•"/>
              <a:defRPr/>
            </a:pPr>
            <a:endParaRPr lang="en-US" sz="2400" kern="0" dirty="0" smtClean="0">
              <a:solidFill>
                <a:srgbClr val="17375E"/>
              </a:solidFill>
              <a:cs typeface="Century Gothic"/>
            </a:endParaRPr>
          </a:p>
          <a:p>
            <a:pPr marL="342900" indent="-342900">
              <a:spcBef>
                <a:spcPct val="20000"/>
              </a:spcBef>
              <a:buFont typeface="Arial"/>
              <a:buChar char="•"/>
              <a:defRPr/>
            </a:pPr>
            <a:endParaRPr lang="en-US" sz="2000" dirty="0" smtClean="0">
              <a:solidFill>
                <a:srgbClr val="17375E"/>
              </a:solidFill>
            </a:endParaRPr>
          </a:p>
          <a:p>
            <a:pPr marL="342900" indent="-342900" eaLnBrk="1" hangingPunct="1">
              <a:spcBef>
                <a:spcPct val="20000"/>
              </a:spcBef>
              <a:defRPr/>
            </a:pPr>
            <a:r>
              <a:rPr lang="en-US" sz="2400" kern="0" dirty="0" smtClean="0">
                <a:solidFill>
                  <a:srgbClr val="17375E"/>
                </a:solidFill>
                <a:latin typeface="Century Gothic"/>
                <a:cs typeface="Century Gothic"/>
              </a:rPr>
              <a:t> </a:t>
            </a:r>
            <a:r>
              <a:rPr lang="en-US" sz="2800" kern="0" dirty="0" smtClean="0">
                <a:solidFill>
                  <a:srgbClr val="17375E"/>
                </a:solidFill>
                <a:latin typeface="Century Gothic"/>
                <a:cs typeface="Century Gothic"/>
              </a:rPr>
              <a:t/>
            </a:r>
            <a:br>
              <a:rPr lang="en-US" sz="2800" kern="0" dirty="0" smtClean="0">
                <a:solidFill>
                  <a:srgbClr val="17375E"/>
                </a:solidFill>
                <a:latin typeface="Century Gothic"/>
                <a:cs typeface="Century Gothic"/>
              </a:rPr>
            </a:br>
            <a:endParaRPr lang="en-US" sz="2800" kern="0" dirty="0" smtClean="0">
              <a:solidFill>
                <a:srgbClr val="17375E"/>
              </a:solidFill>
              <a:latin typeface="Century Gothic"/>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1000"/>
                                        <p:tgtEl>
                                          <p:spTgt spid="7">
                                            <p:txEl>
                                              <p:pRg st="1" end="1"/>
                                            </p:txEl>
                                          </p:spTgt>
                                        </p:tgtEl>
                                      </p:cBhvr>
                                    </p:animEffect>
                                    <p:anim calcmode="lin" valueType="num">
                                      <p:cBhvr>
                                        <p:cTn id="16"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7">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1000"/>
                                        <p:tgtEl>
                                          <p:spTgt spid="7">
                                            <p:txEl>
                                              <p:pRg st="2" end="2"/>
                                            </p:txEl>
                                          </p:spTgt>
                                        </p:tgtEl>
                                      </p:cBhvr>
                                    </p:animEffect>
                                    <p:anim calcmode="lin" valueType="num">
                                      <p:cBhvr>
                                        <p:cTn id="24"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7">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fade">
                                      <p:cBhvr>
                                        <p:cTn id="31" dur="1000"/>
                                        <p:tgtEl>
                                          <p:spTgt spid="7">
                                            <p:txEl>
                                              <p:pRg st="3" end="3"/>
                                            </p:txEl>
                                          </p:spTgt>
                                        </p:tgtEl>
                                      </p:cBhvr>
                                    </p:animEffect>
                                    <p:anim calcmode="lin" valueType="num">
                                      <p:cBhvr>
                                        <p:cTn id="32"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7">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Effect transition="in" filter="fade">
                                      <p:cBhvr>
                                        <p:cTn id="39" dur="1000"/>
                                        <p:tgtEl>
                                          <p:spTgt spid="7">
                                            <p:txEl>
                                              <p:pRg st="4" end="4"/>
                                            </p:txEl>
                                          </p:spTgt>
                                        </p:tgtEl>
                                      </p:cBhvr>
                                    </p:animEffect>
                                    <p:anim calcmode="lin" valueType="num">
                                      <p:cBhvr>
                                        <p:cTn id="40"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7">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7">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nodeType="clickEffect">
                                  <p:stCondLst>
                                    <p:cond delay="0"/>
                                  </p:stCondLst>
                                  <p:childTnLst>
                                    <p:set>
                                      <p:cBhvr>
                                        <p:cTn id="46" dur="1" fill="hold">
                                          <p:stCondLst>
                                            <p:cond delay="0"/>
                                          </p:stCondLst>
                                        </p:cTn>
                                        <p:tgtEl>
                                          <p:spTgt spid="7">
                                            <p:txEl>
                                              <p:pRg st="5" end="5"/>
                                            </p:txEl>
                                          </p:spTgt>
                                        </p:tgtEl>
                                        <p:attrNameLst>
                                          <p:attrName>style.visibility</p:attrName>
                                        </p:attrNameLst>
                                      </p:cBhvr>
                                      <p:to>
                                        <p:strVal val="visible"/>
                                      </p:to>
                                    </p:set>
                                    <p:animEffect transition="in" filter="fade">
                                      <p:cBhvr>
                                        <p:cTn id="47" dur="1000"/>
                                        <p:tgtEl>
                                          <p:spTgt spid="7">
                                            <p:txEl>
                                              <p:pRg st="5" end="5"/>
                                            </p:txEl>
                                          </p:spTgt>
                                        </p:tgtEl>
                                      </p:cBhvr>
                                    </p:animEffect>
                                    <p:anim calcmode="lin" valueType="num">
                                      <p:cBhvr>
                                        <p:cTn id="48"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7">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7">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345" y="1083347"/>
            <a:ext cx="8664983" cy="1049347"/>
          </a:xfrm>
        </p:spPr>
        <p:txBody>
          <a:bodyPr/>
          <a:lstStyle/>
          <a:p>
            <a:pPr indent="0" algn="ctr"/>
            <a:r>
              <a:rPr lang="en-US" dirty="0" smtClean="0">
                <a:solidFill>
                  <a:schemeClr val="accent1">
                    <a:lumMod val="75000"/>
                  </a:schemeClr>
                </a:solidFill>
              </a:rPr>
              <a:t>Summary: Ten Principles for </a:t>
            </a:r>
            <a:br>
              <a:rPr lang="en-US" dirty="0" smtClean="0">
                <a:solidFill>
                  <a:schemeClr val="accent1">
                    <a:lumMod val="75000"/>
                  </a:schemeClr>
                </a:solidFill>
              </a:rPr>
            </a:br>
            <a:r>
              <a:rPr lang="en-US" dirty="0" smtClean="0">
                <a:solidFill>
                  <a:schemeClr val="accent1">
                    <a:lumMod val="75000"/>
                  </a:schemeClr>
                </a:solidFill>
              </a:rPr>
              <a:t>Supporting Online </a:t>
            </a:r>
            <a:r>
              <a:rPr lang="en-US" dirty="0" smtClean="0">
                <a:solidFill>
                  <a:schemeClr val="accent1">
                    <a:lumMod val="75000"/>
                  </a:schemeClr>
                </a:solidFill>
              </a:rPr>
              <a:t>Inquiry</a:t>
            </a:r>
            <a:endParaRPr lang="en-US" dirty="0">
              <a:solidFill>
                <a:schemeClr val="accent1">
                  <a:lumMod val="75000"/>
                </a:schemeClr>
              </a:solidFill>
            </a:endParaRPr>
          </a:p>
        </p:txBody>
      </p:sp>
      <p:pic>
        <p:nvPicPr>
          <p:cNvPr id="4" name="Picture 3" descr="Screen shot 2012-10-27 at 11.48.25 AM.png"/>
          <p:cNvPicPr>
            <a:picLocks noChangeAspect="1"/>
          </p:cNvPicPr>
          <p:nvPr/>
        </p:nvPicPr>
        <p:blipFill>
          <a:blip r:embed="rId3">
            <a:alphaModFix amt="71000"/>
          </a:blip>
          <a:stretch>
            <a:fillRect/>
          </a:stretch>
        </p:blipFill>
        <p:spPr>
          <a:xfrm>
            <a:off x="13655" y="-13655"/>
            <a:ext cx="9144000" cy="917620"/>
          </a:xfrm>
          <a:prstGeom prst="rect">
            <a:avLst/>
          </a:prstGeom>
        </p:spPr>
      </p:pic>
      <p:sp>
        <p:nvSpPr>
          <p:cNvPr id="7" name="Rectangle 3"/>
          <p:cNvSpPr txBox="1">
            <a:spLocks noChangeArrowheads="1"/>
          </p:cNvSpPr>
          <p:nvPr/>
        </p:nvSpPr>
        <p:spPr bwMode="auto">
          <a:xfrm>
            <a:off x="503175" y="1795343"/>
            <a:ext cx="8158491" cy="4534561"/>
          </a:xfrm>
          <a:prstGeom prst="rect">
            <a:avLst/>
          </a:prstGeom>
          <a:noFill/>
          <a:ln w="9525">
            <a:noFill/>
            <a:miter lim="800000"/>
            <a:headEnd/>
            <a:tailEnd/>
          </a:ln>
          <a:effectLst/>
        </p:spPr>
        <p:txBody>
          <a:bodyPr>
            <a:prstTxWarp prst="textNoShape">
              <a:avLst/>
            </a:prstTxWarp>
          </a:bodyPr>
          <a:lstStyle/>
          <a:p>
            <a:pPr>
              <a:spcBef>
                <a:spcPct val="20000"/>
              </a:spcBef>
              <a:defRPr/>
            </a:pPr>
            <a:endParaRPr lang="en-US" sz="2800" dirty="0" smtClean="0">
              <a:solidFill>
                <a:srgbClr val="17375E"/>
              </a:solidFill>
              <a:cs typeface="Century Gothic"/>
            </a:endParaRPr>
          </a:p>
          <a:p>
            <a:pPr marL="514350" indent="-514350">
              <a:spcBef>
                <a:spcPct val="20000"/>
              </a:spcBef>
              <a:buFont typeface="+mj-lt"/>
              <a:buAutoNum type="arabicPeriod" startAt="6"/>
              <a:defRPr/>
            </a:pPr>
            <a:r>
              <a:rPr lang="en-US" sz="2800" dirty="0" smtClean="0">
                <a:solidFill>
                  <a:srgbClr val="17375E"/>
                </a:solidFill>
                <a:cs typeface="Century Gothic"/>
              </a:rPr>
              <a:t>Model explicitly through gradual release of responsibility. </a:t>
            </a:r>
          </a:p>
          <a:p>
            <a:pPr marL="514350" indent="-514350">
              <a:spcBef>
                <a:spcPct val="20000"/>
              </a:spcBef>
              <a:buFont typeface="+mj-lt"/>
              <a:buAutoNum type="arabicPeriod" startAt="6"/>
              <a:defRPr/>
            </a:pPr>
            <a:r>
              <a:rPr lang="en-US" sz="2800" dirty="0" smtClean="0">
                <a:solidFill>
                  <a:srgbClr val="17375E"/>
                </a:solidFill>
                <a:cs typeface="Century Gothic"/>
              </a:rPr>
              <a:t>Start small and build successively.</a:t>
            </a:r>
          </a:p>
          <a:p>
            <a:pPr marL="514350" indent="-514350">
              <a:spcBef>
                <a:spcPct val="20000"/>
              </a:spcBef>
              <a:buFont typeface="+mj-lt"/>
              <a:buAutoNum type="arabicPeriod" startAt="6"/>
              <a:defRPr/>
            </a:pPr>
            <a:r>
              <a:rPr lang="en-US" sz="2800" dirty="0" smtClean="0">
                <a:solidFill>
                  <a:srgbClr val="17375E"/>
                </a:solidFill>
                <a:cs typeface="Century Gothic"/>
              </a:rPr>
              <a:t>Adapt and be flexible. </a:t>
            </a:r>
          </a:p>
          <a:p>
            <a:pPr marL="514350" indent="-514350">
              <a:spcBef>
                <a:spcPct val="20000"/>
              </a:spcBef>
              <a:buFont typeface="+mj-lt"/>
              <a:buAutoNum type="arabicPeriod" startAt="6"/>
              <a:defRPr/>
            </a:pPr>
            <a:r>
              <a:rPr lang="en-US" sz="2800" dirty="0" smtClean="0">
                <a:solidFill>
                  <a:srgbClr val="17375E"/>
                </a:solidFill>
                <a:cs typeface="Century Gothic"/>
              </a:rPr>
              <a:t>Emphasize aspects of critical evaluation.  </a:t>
            </a:r>
          </a:p>
          <a:p>
            <a:pPr marL="514350" indent="-514350">
              <a:spcBef>
                <a:spcPct val="20000"/>
              </a:spcBef>
              <a:buFont typeface="+mj-lt"/>
              <a:buAutoNum type="arabicPeriod" startAt="6"/>
              <a:defRPr/>
            </a:pPr>
            <a:r>
              <a:rPr lang="en-US" sz="2800" dirty="0" smtClean="0">
                <a:solidFill>
                  <a:srgbClr val="17375E"/>
                </a:solidFill>
                <a:cs typeface="Century Gothic"/>
              </a:rPr>
              <a:t>Collaborate with colleagues to develop online inquiry curriculum. </a:t>
            </a:r>
            <a:endParaRPr lang="en-US" sz="2000" dirty="0" smtClean="0">
              <a:solidFill>
                <a:srgbClr val="17375E"/>
              </a:solidFill>
            </a:endParaRPr>
          </a:p>
          <a:p>
            <a:pPr marL="342900" indent="-342900" eaLnBrk="1" hangingPunct="1">
              <a:spcBef>
                <a:spcPct val="20000"/>
              </a:spcBef>
              <a:defRPr/>
            </a:pPr>
            <a:r>
              <a:rPr lang="en-US" sz="2400" kern="0" dirty="0" smtClean="0">
                <a:solidFill>
                  <a:srgbClr val="17375E"/>
                </a:solidFill>
                <a:latin typeface="Century Gothic"/>
                <a:cs typeface="Century Gothic"/>
              </a:rPr>
              <a:t> </a:t>
            </a:r>
            <a:r>
              <a:rPr lang="en-US" sz="2800" kern="0" dirty="0" smtClean="0">
                <a:solidFill>
                  <a:srgbClr val="17375E"/>
                </a:solidFill>
                <a:latin typeface="Century Gothic"/>
                <a:cs typeface="Century Gothic"/>
              </a:rPr>
              <a:t/>
            </a:r>
            <a:br>
              <a:rPr lang="en-US" sz="2800" kern="0" dirty="0" smtClean="0">
                <a:solidFill>
                  <a:srgbClr val="17375E"/>
                </a:solidFill>
                <a:latin typeface="Century Gothic"/>
                <a:cs typeface="Century Gothic"/>
              </a:rPr>
            </a:br>
            <a:endParaRPr lang="en-US" sz="2800" kern="0" dirty="0" smtClean="0">
              <a:solidFill>
                <a:srgbClr val="17375E"/>
              </a:solidFill>
              <a:latin typeface="Century Gothic"/>
              <a:cs typeface="Century Gothic"/>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7">
                                            <p:txEl>
                                              <p:pRg st="1" end="1"/>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1000"/>
                                        <p:tgtEl>
                                          <p:spTgt spid="7">
                                            <p:txEl>
                                              <p:pRg st="2" end="2"/>
                                            </p:txEl>
                                          </p:spTgt>
                                        </p:tgtEl>
                                      </p:cBhvr>
                                    </p:animEffect>
                                    <p:anim calcmode="lin" valueType="num">
                                      <p:cBhvr>
                                        <p:cTn id="16"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7">
                                            <p:txEl>
                                              <p:pRg st="2" end="2"/>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fade">
                                      <p:cBhvr>
                                        <p:cTn id="23" dur="1000"/>
                                        <p:tgtEl>
                                          <p:spTgt spid="7">
                                            <p:txEl>
                                              <p:pRg st="3" end="3"/>
                                            </p:txEl>
                                          </p:spTgt>
                                        </p:tgtEl>
                                      </p:cBhvr>
                                    </p:animEffect>
                                    <p:anim calcmode="lin" valueType="num">
                                      <p:cBhvr>
                                        <p:cTn id="24"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7">
                                            <p:txEl>
                                              <p:pRg st="3" end="3"/>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Effect transition="in" filter="fade">
                                      <p:cBhvr>
                                        <p:cTn id="31" dur="1000"/>
                                        <p:tgtEl>
                                          <p:spTgt spid="7">
                                            <p:txEl>
                                              <p:pRg st="4" end="4"/>
                                            </p:txEl>
                                          </p:spTgt>
                                        </p:tgtEl>
                                      </p:cBhvr>
                                    </p:animEffect>
                                    <p:anim calcmode="lin" valueType="num">
                                      <p:cBhvr>
                                        <p:cTn id="32"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7">
                                            <p:txEl>
                                              <p:pRg st="4" end="4"/>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7">
                                            <p:txEl>
                                              <p:pRg st="5" end="5"/>
                                            </p:txEl>
                                          </p:spTgt>
                                        </p:tgtEl>
                                        <p:attrNameLst>
                                          <p:attrName>style.visibility</p:attrName>
                                        </p:attrNameLst>
                                      </p:cBhvr>
                                      <p:to>
                                        <p:strVal val="visible"/>
                                      </p:to>
                                    </p:set>
                                    <p:animEffect transition="in" filter="fade">
                                      <p:cBhvr>
                                        <p:cTn id="39" dur="1000"/>
                                        <p:tgtEl>
                                          <p:spTgt spid="7">
                                            <p:txEl>
                                              <p:pRg st="5" end="5"/>
                                            </p:txEl>
                                          </p:spTgt>
                                        </p:tgtEl>
                                      </p:cBhvr>
                                    </p:animEffect>
                                    <p:anim calcmode="lin" valueType="num">
                                      <p:cBhvr>
                                        <p:cTn id="40"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7">
                                            <p:txEl>
                                              <p:pRg st="5" end="5"/>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7">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91067" y="903965"/>
            <a:ext cx="8237816" cy="1143000"/>
          </a:xfrm>
        </p:spPr>
        <p:txBody>
          <a:bodyPr>
            <a:normAutofit fontScale="90000"/>
          </a:bodyPr>
          <a:lstStyle/>
          <a:p>
            <a:pPr eaLnBrk="1" hangingPunct="1"/>
            <a:r>
              <a:rPr lang="en-US" sz="3600" b="1" dirty="0" smtClean="0">
                <a:solidFill>
                  <a:schemeClr val="accent1">
                    <a:lumMod val="75000"/>
                  </a:schemeClr>
                </a:solidFill>
                <a:latin typeface="Century Gothic"/>
                <a:ea typeface="ＭＳ Ｐゴシック" charset="-128"/>
                <a:cs typeface="Century Gothic"/>
              </a:rPr>
              <a:t>Headed to Design Studio? </a:t>
            </a:r>
            <a:br>
              <a:rPr lang="en-US" sz="3600" b="1" dirty="0" smtClean="0">
                <a:solidFill>
                  <a:schemeClr val="accent1">
                    <a:lumMod val="75000"/>
                  </a:schemeClr>
                </a:solidFill>
                <a:latin typeface="Century Gothic"/>
                <a:ea typeface="ＭＳ Ｐゴシック" charset="-128"/>
                <a:cs typeface="Century Gothic"/>
              </a:rPr>
            </a:br>
            <a:r>
              <a:rPr lang="en-US" dirty="0" smtClean="0">
                <a:solidFill>
                  <a:schemeClr val="accent1">
                    <a:lumMod val="75000"/>
                  </a:schemeClr>
                </a:solidFill>
                <a:latin typeface="Century Gothic"/>
                <a:ea typeface="ＭＳ Ｐゴシック" charset="-128"/>
                <a:cs typeface="Century Gothic"/>
              </a:rPr>
              <a:t>  </a:t>
            </a:r>
            <a:r>
              <a:rPr lang="en-US" sz="3600" b="1" dirty="0" smtClean="0">
                <a:solidFill>
                  <a:schemeClr val="accent1">
                    <a:lumMod val="75000"/>
                  </a:schemeClr>
                </a:solidFill>
                <a:latin typeface="Century Gothic"/>
                <a:ea typeface="ＭＳ Ｐゴシック" charset="-128"/>
                <a:cs typeface="Century Gothic"/>
              </a:rPr>
              <a:t>Notice the similarities…</a:t>
            </a:r>
          </a:p>
        </p:txBody>
      </p:sp>
      <p:pic>
        <p:nvPicPr>
          <p:cNvPr id="8" name="Picture 7" descr="Screen shot 2012-10-27 at 11.48.25 AM.png"/>
          <p:cNvPicPr>
            <a:picLocks noChangeAspect="1"/>
          </p:cNvPicPr>
          <p:nvPr/>
        </p:nvPicPr>
        <p:blipFill>
          <a:blip r:embed="rId3">
            <a:alphaModFix amt="71000"/>
          </a:blip>
          <a:stretch>
            <a:fillRect/>
          </a:stretch>
        </p:blipFill>
        <p:spPr>
          <a:xfrm>
            <a:off x="13655" y="-13655"/>
            <a:ext cx="9144000" cy="917620"/>
          </a:xfrm>
          <a:prstGeom prst="rect">
            <a:avLst/>
          </a:prstGeom>
        </p:spPr>
      </p:pic>
      <p:grpSp>
        <p:nvGrpSpPr>
          <p:cNvPr id="2" name="Group 9"/>
          <p:cNvGrpSpPr/>
          <p:nvPr/>
        </p:nvGrpSpPr>
        <p:grpSpPr>
          <a:xfrm>
            <a:off x="-12330" y="2304255"/>
            <a:ext cx="4622305" cy="4216344"/>
            <a:chOff x="4872898" y="1756966"/>
            <a:chExt cx="4271102" cy="3776162"/>
          </a:xfrm>
        </p:grpSpPr>
        <p:pic>
          <p:nvPicPr>
            <p:cNvPr id="6" name="Picture 5" descr="Screen shot 2013-07-03 at 1.43.23 PM.png"/>
            <p:cNvPicPr>
              <a:picLocks noChangeAspect="1"/>
            </p:cNvPicPr>
            <p:nvPr/>
          </p:nvPicPr>
          <p:blipFill>
            <a:blip r:embed="rId4"/>
            <a:stretch>
              <a:fillRect/>
            </a:stretch>
          </p:blipFill>
          <p:spPr>
            <a:xfrm>
              <a:off x="5131828" y="1756966"/>
              <a:ext cx="4012172" cy="3776162"/>
            </a:xfrm>
            <a:prstGeom prst="rect">
              <a:avLst/>
            </a:prstGeom>
          </p:spPr>
        </p:pic>
        <p:sp>
          <p:nvSpPr>
            <p:cNvPr id="7" name="Oval 6"/>
            <p:cNvSpPr/>
            <p:nvPr/>
          </p:nvSpPr>
          <p:spPr>
            <a:xfrm>
              <a:off x="5512601" y="2354837"/>
              <a:ext cx="3070091" cy="25767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Project </a:t>
              </a:r>
              <a:endParaRPr lang="en-US" dirty="0"/>
            </a:p>
          </p:txBody>
        </p:sp>
        <p:sp>
          <p:nvSpPr>
            <p:cNvPr id="9" name="Oval 8"/>
            <p:cNvSpPr/>
            <p:nvPr/>
          </p:nvSpPr>
          <p:spPr>
            <a:xfrm>
              <a:off x="4872898" y="2761693"/>
              <a:ext cx="964902" cy="805837"/>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aphicFrame>
        <p:nvGraphicFramePr>
          <p:cNvPr id="10" name="Content Placeholder 3"/>
          <p:cNvGraphicFramePr>
            <a:graphicFrameLocks noGrp="1"/>
          </p:cNvGraphicFramePr>
          <p:nvPr>
            <p:ph idx="1"/>
          </p:nvPr>
        </p:nvGraphicFramePr>
        <p:xfrm>
          <a:off x="3954925" y="2428811"/>
          <a:ext cx="5904789" cy="433710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1" name="TextBox 10"/>
          <p:cNvSpPr txBox="1"/>
          <p:nvPr/>
        </p:nvSpPr>
        <p:spPr>
          <a:xfrm>
            <a:off x="1229189" y="3904345"/>
            <a:ext cx="2109021" cy="1015663"/>
          </a:xfrm>
          <a:prstGeom prst="rect">
            <a:avLst/>
          </a:prstGeom>
          <a:noFill/>
        </p:spPr>
        <p:txBody>
          <a:bodyPr wrap="none" rtlCol="0">
            <a:spAutoFit/>
          </a:bodyPr>
          <a:lstStyle/>
          <a:p>
            <a:pPr algn="ctr"/>
            <a:r>
              <a:rPr lang="en-US" sz="2000" b="1" dirty="0" smtClean="0"/>
              <a:t>Project-Based </a:t>
            </a:r>
          </a:p>
          <a:p>
            <a:pPr algn="ctr"/>
            <a:r>
              <a:rPr lang="en-US" sz="2000" b="1" dirty="0" smtClean="0"/>
              <a:t>Inquiry Process</a:t>
            </a:r>
          </a:p>
          <a:p>
            <a:pPr algn="ctr"/>
            <a:r>
              <a:rPr lang="en-US" sz="2000" b="1" dirty="0" smtClean="0"/>
              <a:t>(PBI Process) </a:t>
            </a:r>
            <a:endParaRPr lang="en-US" sz="2000" b="1" dirty="0"/>
          </a:p>
        </p:txBody>
      </p:sp>
      <p:sp>
        <p:nvSpPr>
          <p:cNvPr id="12" name="TextBox 11"/>
          <p:cNvSpPr txBox="1"/>
          <p:nvPr/>
        </p:nvSpPr>
        <p:spPr>
          <a:xfrm>
            <a:off x="5846916" y="3824431"/>
            <a:ext cx="2136948" cy="1323439"/>
          </a:xfrm>
          <a:prstGeom prst="rect">
            <a:avLst/>
          </a:prstGeom>
          <a:noFill/>
        </p:spPr>
        <p:txBody>
          <a:bodyPr wrap="none" rtlCol="0">
            <a:spAutoFit/>
          </a:bodyPr>
          <a:lstStyle/>
          <a:p>
            <a:pPr algn="ctr"/>
            <a:r>
              <a:rPr lang="en-US" sz="2000" b="1" dirty="0" smtClean="0"/>
              <a:t>Online </a:t>
            </a:r>
          </a:p>
          <a:p>
            <a:pPr algn="ctr"/>
            <a:r>
              <a:rPr lang="en-US" sz="2000" b="1" dirty="0" smtClean="0"/>
              <a:t>Reading </a:t>
            </a:r>
          </a:p>
          <a:p>
            <a:pPr algn="ctr"/>
            <a:r>
              <a:rPr lang="en-US" sz="2000" b="1" dirty="0" smtClean="0"/>
              <a:t>Comprehension </a:t>
            </a:r>
          </a:p>
          <a:p>
            <a:pPr algn="ctr"/>
            <a:r>
              <a:rPr lang="en-US" sz="2000" b="1" dirty="0" smtClean="0"/>
              <a:t>Process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577" y="-66567"/>
            <a:ext cx="8229600" cy="896673"/>
          </a:xfrm>
        </p:spPr>
        <p:txBody>
          <a:bodyPr/>
          <a:lstStyle/>
          <a:p>
            <a:r>
              <a:rPr lang="en-US" dirty="0" smtClean="0">
                <a:solidFill>
                  <a:schemeClr val="accent1">
                    <a:lumMod val="75000"/>
                  </a:schemeClr>
                </a:solidFill>
              </a:rPr>
              <a:t>References</a:t>
            </a:r>
            <a:endParaRPr lang="en-US" dirty="0">
              <a:solidFill>
                <a:schemeClr val="accent1">
                  <a:lumMod val="75000"/>
                </a:schemeClr>
              </a:solidFill>
            </a:endParaRPr>
          </a:p>
        </p:txBody>
      </p:sp>
      <p:sp>
        <p:nvSpPr>
          <p:cNvPr id="3" name="Content Placeholder 2"/>
          <p:cNvSpPr>
            <a:spLocks noGrp="1"/>
          </p:cNvSpPr>
          <p:nvPr>
            <p:ph idx="1"/>
          </p:nvPr>
        </p:nvSpPr>
        <p:spPr>
          <a:xfrm>
            <a:off x="457199" y="830106"/>
            <a:ext cx="8367279" cy="4967700"/>
          </a:xfrm>
        </p:spPr>
        <p:txBody>
          <a:bodyPr/>
          <a:lstStyle/>
          <a:p>
            <a:pPr marL="0" indent="0">
              <a:buNone/>
            </a:pPr>
            <a:r>
              <a:rPr lang="en-US" sz="1400" dirty="0" err="1">
                <a:solidFill>
                  <a:srgbClr val="1D405D"/>
                </a:solidFill>
              </a:rPr>
              <a:t>Barzilai</a:t>
            </a:r>
            <a:r>
              <a:rPr lang="en-US" sz="1400" dirty="0">
                <a:solidFill>
                  <a:srgbClr val="1D405D"/>
                </a:solidFill>
              </a:rPr>
              <a:t>, S., &amp; Zohar, A. (2012). Epistemic Thinking in Action: Evaluating and Integrating Online Sources. </a:t>
            </a:r>
            <a:r>
              <a:rPr lang="en-US" sz="1400" i="1" dirty="0">
                <a:solidFill>
                  <a:srgbClr val="1D405D"/>
                </a:solidFill>
              </a:rPr>
              <a:t>Cognition and Instruction</a:t>
            </a:r>
            <a:r>
              <a:rPr lang="en-US" sz="1400" dirty="0">
                <a:solidFill>
                  <a:srgbClr val="1D405D"/>
                </a:solidFill>
              </a:rPr>
              <a:t>, </a:t>
            </a:r>
            <a:r>
              <a:rPr lang="en-US" sz="1400" i="1" dirty="0">
                <a:solidFill>
                  <a:srgbClr val="1D405D"/>
                </a:solidFill>
              </a:rPr>
              <a:t>30</a:t>
            </a:r>
            <a:r>
              <a:rPr lang="en-US" sz="1400" dirty="0">
                <a:solidFill>
                  <a:srgbClr val="1D405D"/>
                </a:solidFill>
              </a:rPr>
              <a:t>(1), 39–85. doi:10.1080/</a:t>
            </a:r>
            <a:r>
              <a:rPr lang="en-US" sz="1400" dirty="0" smtClean="0">
                <a:solidFill>
                  <a:srgbClr val="1D405D"/>
                </a:solidFill>
              </a:rPr>
              <a:t>07370008.2011.636495</a:t>
            </a:r>
            <a:br>
              <a:rPr lang="en-US" sz="1400" dirty="0" smtClean="0">
                <a:solidFill>
                  <a:srgbClr val="1D405D"/>
                </a:solidFill>
              </a:rPr>
            </a:br>
            <a:endParaRPr lang="en-US" sz="1400" dirty="0">
              <a:solidFill>
                <a:srgbClr val="1D405D"/>
              </a:solidFill>
            </a:endParaRPr>
          </a:p>
          <a:p>
            <a:pPr marL="0" indent="0">
              <a:buNone/>
            </a:pPr>
            <a:r>
              <a:rPr lang="en-US" sz="1400" dirty="0">
                <a:solidFill>
                  <a:srgbClr val="1D405D"/>
                </a:solidFill>
              </a:rPr>
              <a:t>Bilal, D. (2000). Children’s use of the Yahooligans! Web search engine: I. Cognitive, physical, and affective behaviors on fact-based search tasks. </a:t>
            </a:r>
            <a:r>
              <a:rPr lang="en-US" sz="1400" i="1" dirty="0">
                <a:solidFill>
                  <a:srgbClr val="1D405D"/>
                </a:solidFill>
              </a:rPr>
              <a:t>Journal of the American Society for Information Science</a:t>
            </a:r>
            <a:r>
              <a:rPr lang="en-US" sz="1400" dirty="0">
                <a:solidFill>
                  <a:srgbClr val="1D405D"/>
                </a:solidFill>
              </a:rPr>
              <a:t>, </a:t>
            </a:r>
            <a:r>
              <a:rPr lang="en-US" sz="1400" i="1" dirty="0">
                <a:solidFill>
                  <a:srgbClr val="1D405D"/>
                </a:solidFill>
              </a:rPr>
              <a:t>51</a:t>
            </a:r>
            <a:r>
              <a:rPr lang="en-US" sz="1400" dirty="0">
                <a:solidFill>
                  <a:srgbClr val="1D405D"/>
                </a:solidFill>
              </a:rPr>
              <a:t>(7), 646–665. doi:10.1002/(SICI)1097-4571(2000)51:7&lt;646::AID-ASI7&gt;3.0.CO;2-</a:t>
            </a:r>
            <a:r>
              <a:rPr lang="en-US" sz="1400" dirty="0" smtClean="0">
                <a:solidFill>
                  <a:srgbClr val="1D405D"/>
                </a:solidFill>
              </a:rPr>
              <a:t>A</a:t>
            </a:r>
            <a:br>
              <a:rPr lang="en-US" sz="1400" dirty="0" smtClean="0">
                <a:solidFill>
                  <a:srgbClr val="1D405D"/>
                </a:solidFill>
              </a:rPr>
            </a:br>
            <a:endParaRPr lang="en-US" sz="1400" dirty="0">
              <a:solidFill>
                <a:srgbClr val="1D405D"/>
              </a:solidFill>
            </a:endParaRPr>
          </a:p>
          <a:p>
            <a:pPr marL="0" indent="0">
              <a:buNone/>
            </a:pPr>
            <a:r>
              <a:rPr lang="en-US" sz="1400" dirty="0">
                <a:solidFill>
                  <a:srgbClr val="1D405D"/>
                </a:solidFill>
              </a:rPr>
              <a:t>Bilal, D. (2001). Children’s use of the Yahooligans! Web search engine: II. Cognitive and physical behaviors on research tasks. </a:t>
            </a:r>
            <a:r>
              <a:rPr lang="en-US" sz="1400" i="1" dirty="0">
                <a:solidFill>
                  <a:srgbClr val="1D405D"/>
                </a:solidFill>
              </a:rPr>
              <a:t>Journal of the American Society for Information Science and Technology</a:t>
            </a:r>
            <a:r>
              <a:rPr lang="en-US" sz="1400" dirty="0">
                <a:solidFill>
                  <a:srgbClr val="1D405D"/>
                </a:solidFill>
              </a:rPr>
              <a:t>, </a:t>
            </a:r>
            <a:r>
              <a:rPr lang="en-US" sz="1400" i="1" dirty="0">
                <a:solidFill>
                  <a:srgbClr val="1D405D"/>
                </a:solidFill>
              </a:rPr>
              <a:t>52</a:t>
            </a:r>
            <a:r>
              <a:rPr lang="en-US" sz="1400" dirty="0">
                <a:solidFill>
                  <a:srgbClr val="1D405D"/>
                </a:solidFill>
              </a:rPr>
              <a:t>(2), 118–136. doi:10.1002/1097-4571(2000)9999:9999&lt;::AID-ASI1038&gt;3.3.CO;2-</a:t>
            </a:r>
            <a:r>
              <a:rPr lang="en-US" sz="1400" dirty="0" smtClean="0">
                <a:solidFill>
                  <a:srgbClr val="1D405D"/>
                </a:solidFill>
              </a:rPr>
              <a:t>I</a:t>
            </a:r>
          </a:p>
          <a:p>
            <a:pPr marL="0" indent="0">
              <a:buNone/>
            </a:pPr>
            <a:endParaRPr lang="en-US" sz="1000" dirty="0" smtClean="0">
              <a:solidFill>
                <a:srgbClr val="1D405D"/>
              </a:solidFill>
            </a:endParaRPr>
          </a:p>
          <a:p>
            <a:pPr marL="0" indent="0">
              <a:buNone/>
            </a:pPr>
            <a:r>
              <a:rPr lang="en-US" sz="1400" dirty="0" smtClean="0">
                <a:solidFill>
                  <a:srgbClr val="1D405D"/>
                </a:solidFill>
              </a:rPr>
              <a:t>Coiro, J. (2007). </a:t>
            </a:r>
            <a:r>
              <a:rPr lang="en-US" sz="1400" i="1" dirty="0" smtClean="0">
                <a:solidFill>
                  <a:srgbClr val="1D405D"/>
                </a:solidFill>
              </a:rPr>
              <a:t>Exploring changes to reading comprehension on the Internet.</a:t>
            </a:r>
            <a:r>
              <a:rPr lang="en-US" sz="1400" dirty="0" smtClean="0">
                <a:solidFill>
                  <a:srgbClr val="1D405D"/>
                </a:solidFill>
              </a:rPr>
              <a:t> Unpublished doctoral dissertation, University of Connecticut. Storrs, CT. </a:t>
            </a:r>
          </a:p>
          <a:p>
            <a:pPr marL="0" indent="0">
              <a:buNone/>
            </a:pPr>
            <a:endParaRPr lang="en-US" sz="1000" dirty="0" smtClean="0">
              <a:solidFill>
                <a:srgbClr val="1D405D"/>
              </a:solidFill>
            </a:endParaRPr>
          </a:p>
          <a:p>
            <a:pPr marL="0" indent="0">
              <a:buNone/>
            </a:pPr>
            <a:r>
              <a:rPr lang="en-US" sz="1400" dirty="0" smtClean="0">
                <a:solidFill>
                  <a:srgbClr val="1D405D"/>
                </a:solidFill>
              </a:rPr>
              <a:t>Eagleton</a:t>
            </a:r>
            <a:r>
              <a:rPr lang="en-US" sz="1400" dirty="0">
                <a:solidFill>
                  <a:srgbClr val="1D405D"/>
                </a:solidFill>
              </a:rPr>
              <a:t>, M. B., &amp; </a:t>
            </a:r>
            <a:r>
              <a:rPr lang="en-US" sz="1400" dirty="0" err="1">
                <a:solidFill>
                  <a:srgbClr val="1D405D"/>
                </a:solidFill>
              </a:rPr>
              <a:t>Guinee</a:t>
            </a:r>
            <a:r>
              <a:rPr lang="en-US" sz="1400" dirty="0">
                <a:solidFill>
                  <a:srgbClr val="1D405D"/>
                </a:solidFill>
              </a:rPr>
              <a:t>, K. (2002). Strategies for supporting student Internet inquiry. </a:t>
            </a:r>
            <a:r>
              <a:rPr lang="en-US" sz="1400" i="1" dirty="0">
                <a:solidFill>
                  <a:srgbClr val="1D405D"/>
                </a:solidFill>
              </a:rPr>
              <a:t>New England Reading Association Journal</a:t>
            </a:r>
            <a:r>
              <a:rPr lang="en-US" sz="1400" dirty="0">
                <a:solidFill>
                  <a:srgbClr val="1D405D"/>
                </a:solidFill>
              </a:rPr>
              <a:t>, </a:t>
            </a:r>
            <a:r>
              <a:rPr lang="en-US" sz="1400" i="1" dirty="0">
                <a:solidFill>
                  <a:srgbClr val="1D405D"/>
                </a:solidFill>
              </a:rPr>
              <a:t>38</a:t>
            </a:r>
            <a:r>
              <a:rPr lang="en-US" sz="1400" dirty="0">
                <a:solidFill>
                  <a:srgbClr val="1D405D"/>
                </a:solidFill>
              </a:rPr>
              <a:t>, 39–47</a:t>
            </a:r>
            <a:r>
              <a:rPr lang="en-US" sz="1400" dirty="0" smtClean="0">
                <a:solidFill>
                  <a:srgbClr val="1D405D"/>
                </a:solidFill>
              </a:rPr>
              <a:t>.</a:t>
            </a:r>
            <a:br>
              <a:rPr lang="en-US" sz="1400" dirty="0" smtClean="0">
                <a:solidFill>
                  <a:srgbClr val="1D405D"/>
                </a:solidFill>
              </a:rPr>
            </a:br>
            <a:endParaRPr lang="en-US" sz="1400" dirty="0">
              <a:solidFill>
                <a:srgbClr val="1D405D"/>
              </a:solidFill>
            </a:endParaRPr>
          </a:p>
          <a:p>
            <a:pPr marL="0" indent="0">
              <a:buNone/>
            </a:pPr>
            <a:r>
              <a:rPr lang="en-US" sz="1400" dirty="0" err="1">
                <a:solidFill>
                  <a:srgbClr val="1D405D"/>
                </a:solidFill>
              </a:rPr>
              <a:t>Fabos</a:t>
            </a:r>
            <a:r>
              <a:rPr lang="en-US" sz="1400" dirty="0">
                <a:solidFill>
                  <a:srgbClr val="1D405D"/>
                </a:solidFill>
              </a:rPr>
              <a:t>, B. (2008). The price of information: Critical literacy education and today’s Internet. . In </a:t>
            </a:r>
            <a:r>
              <a:rPr lang="en-US" sz="1400" dirty="0" err="1">
                <a:solidFill>
                  <a:srgbClr val="1D405D"/>
                </a:solidFill>
              </a:rPr>
              <a:t>J.Coiro</a:t>
            </a:r>
            <a:r>
              <a:rPr lang="en-US" sz="1400" dirty="0">
                <a:solidFill>
                  <a:srgbClr val="1D405D"/>
                </a:solidFill>
              </a:rPr>
              <a:t>, M. </a:t>
            </a:r>
            <a:r>
              <a:rPr lang="en-US" sz="1400" dirty="0" err="1">
                <a:solidFill>
                  <a:srgbClr val="1D405D"/>
                </a:solidFill>
              </a:rPr>
              <a:t>Knobel</a:t>
            </a:r>
            <a:r>
              <a:rPr lang="en-US" sz="1400" dirty="0">
                <a:solidFill>
                  <a:srgbClr val="1D405D"/>
                </a:solidFill>
              </a:rPr>
              <a:t>, C. </a:t>
            </a:r>
            <a:r>
              <a:rPr lang="en-US" sz="1400" dirty="0" err="1">
                <a:solidFill>
                  <a:srgbClr val="1D405D"/>
                </a:solidFill>
              </a:rPr>
              <a:t>Lankshear</a:t>
            </a:r>
            <a:r>
              <a:rPr lang="en-US" sz="1400" dirty="0">
                <a:solidFill>
                  <a:srgbClr val="1D405D"/>
                </a:solidFill>
              </a:rPr>
              <a:t>, &amp; D. </a:t>
            </a:r>
            <a:r>
              <a:rPr lang="en-US" sz="1400" dirty="0" err="1">
                <a:solidFill>
                  <a:srgbClr val="1D405D"/>
                </a:solidFill>
              </a:rPr>
              <a:t>Leu</a:t>
            </a:r>
            <a:r>
              <a:rPr lang="en-US" sz="1400" dirty="0">
                <a:solidFill>
                  <a:srgbClr val="1D405D"/>
                </a:solidFill>
              </a:rPr>
              <a:t> (Eds.), Handbook of research on new literacies (pp. 839-870). New York: Lawrence Erlbaum. </a:t>
            </a:r>
            <a:r>
              <a:rPr lang="en-US" sz="1400" dirty="0" smtClean="0">
                <a:solidFill>
                  <a:srgbClr val="1D405D"/>
                </a:solidFill>
              </a:rPr>
              <a:t/>
            </a:r>
            <a:br>
              <a:rPr lang="en-US" sz="1400" dirty="0" smtClean="0">
                <a:solidFill>
                  <a:srgbClr val="1D405D"/>
                </a:solidFill>
              </a:rPr>
            </a:br>
            <a:endParaRPr lang="en-US" sz="1400" dirty="0">
              <a:solidFill>
                <a:srgbClr val="1D405D"/>
              </a:solidFill>
            </a:endParaRPr>
          </a:p>
          <a:p>
            <a:pPr marL="0" indent="0">
              <a:buNone/>
            </a:pPr>
            <a:r>
              <a:rPr lang="en-US" sz="1400" dirty="0" err="1">
                <a:solidFill>
                  <a:srgbClr val="1D405D"/>
                </a:solidFill>
              </a:rPr>
              <a:t>Flanagin</a:t>
            </a:r>
            <a:r>
              <a:rPr lang="en-US" sz="1400" dirty="0">
                <a:solidFill>
                  <a:srgbClr val="1D405D"/>
                </a:solidFill>
              </a:rPr>
              <a:t>, A.J., and Metzger, M. (2008) Digital Media and Youth: Unparalleled Opportunity and Unprecedented Responsibility.</a:t>
            </a:r>
            <a:r>
              <a:rPr lang="en-US" sz="1400" i="1" dirty="0">
                <a:solidFill>
                  <a:srgbClr val="1D405D"/>
                </a:solidFill>
              </a:rPr>
              <a:t> In M.J. Metzger &amp; A. J. </a:t>
            </a:r>
            <a:r>
              <a:rPr lang="en-US" sz="1400" i="1" dirty="0" err="1">
                <a:solidFill>
                  <a:srgbClr val="1D405D"/>
                </a:solidFill>
              </a:rPr>
              <a:t>Flanagin</a:t>
            </a:r>
            <a:r>
              <a:rPr lang="en-US" sz="1400" i="1" dirty="0">
                <a:solidFill>
                  <a:srgbClr val="1D405D"/>
                </a:solidFill>
              </a:rPr>
              <a:t> (Eds.) Digital Media, Youth, and Credibility: The John D. and Catherine T. MacArthur Foundation Series on Digital Media and Learning.</a:t>
            </a:r>
            <a:r>
              <a:rPr lang="en-US" sz="1400" dirty="0">
                <a:solidFill>
                  <a:srgbClr val="1D405D"/>
                </a:solidFill>
              </a:rPr>
              <a:t> (pp. 5–28). Cambridge, MA: The MIT Press. </a:t>
            </a:r>
            <a:r>
              <a:rPr lang="en-US" sz="1400" dirty="0" err="1">
                <a:solidFill>
                  <a:srgbClr val="1D405D"/>
                </a:solidFill>
              </a:rPr>
              <a:t>doi</a:t>
            </a:r>
            <a:r>
              <a:rPr lang="en-US" sz="1400" dirty="0">
                <a:solidFill>
                  <a:srgbClr val="1D405D"/>
                </a:solidFill>
              </a:rPr>
              <a:t>: 10.1162/dmal.9780262562324.005</a:t>
            </a:r>
          </a:p>
          <a:p>
            <a:pPr marL="0" indent="0">
              <a:buNone/>
            </a:pPr>
            <a:endParaRPr lang="en-US" dirty="0"/>
          </a:p>
        </p:txBody>
      </p:sp>
    </p:spTree>
    <p:extLst>
      <p:ext uri="{BB962C8B-B14F-4D97-AF65-F5344CB8AC3E}">
        <p14:creationId xmlns:p14="http://schemas.microsoft.com/office/powerpoint/2010/main" val="3726958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223" y="-78972"/>
            <a:ext cx="8229600" cy="831553"/>
          </a:xfrm>
        </p:spPr>
        <p:txBody>
          <a:bodyPr/>
          <a:lstStyle/>
          <a:p>
            <a:r>
              <a:rPr lang="en-US" dirty="0" smtClean="0">
                <a:solidFill>
                  <a:schemeClr val="accent1">
                    <a:lumMod val="75000"/>
                  </a:schemeClr>
                </a:solidFill>
              </a:rPr>
              <a:t>References</a:t>
            </a:r>
            <a:endParaRPr lang="en-US" dirty="0">
              <a:solidFill>
                <a:schemeClr val="accent1">
                  <a:lumMod val="75000"/>
                </a:schemeClr>
              </a:solidFill>
            </a:endParaRPr>
          </a:p>
        </p:txBody>
      </p:sp>
      <p:sp>
        <p:nvSpPr>
          <p:cNvPr id="3" name="Content Placeholder 2"/>
          <p:cNvSpPr>
            <a:spLocks noGrp="1"/>
          </p:cNvSpPr>
          <p:nvPr>
            <p:ph idx="1"/>
          </p:nvPr>
        </p:nvSpPr>
        <p:spPr>
          <a:xfrm>
            <a:off x="444749" y="677869"/>
            <a:ext cx="8229600" cy="4967700"/>
          </a:xfrm>
        </p:spPr>
        <p:txBody>
          <a:bodyPr/>
          <a:lstStyle/>
          <a:p>
            <a:pPr marL="0" indent="0">
              <a:buNone/>
            </a:pPr>
            <a:r>
              <a:rPr lang="en-US" sz="1400" dirty="0" smtClean="0">
                <a:solidFill>
                  <a:srgbClr val="1D405D"/>
                </a:solidFill>
              </a:rPr>
              <a:t>Forzani, E. &amp; Burlingame, C. (2012). </a:t>
            </a:r>
            <a:r>
              <a:rPr lang="en-US" sz="1400" i="1" dirty="0" smtClean="0">
                <a:solidFill>
                  <a:srgbClr val="1D405D"/>
                </a:solidFill>
              </a:rPr>
              <a:t>Evaluating seventh grade students’ ability to critically evaluate online information. </a:t>
            </a:r>
            <a:r>
              <a:rPr lang="en-US" sz="1400" dirty="0" smtClean="0">
                <a:solidFill>
                  <a:srgbClr val="1D405D"/>
                </a:solidFill>
              </a:rPr>
              <a:t>Paper presented at the annual meeting of the Literacy Research Association, San Diego, CT. </a:t>
            </a:r>
          </a:p>
          <a:p>
            <a:pPr marL="0" indent="0">
              <a:buNone/>
            </a:pPr>
            <a:endParaRPr lang="en-US" sz="1000" dirty="0" smtClean="0">
              <a:solidFill>
                <a:srgbClr val="1D405D"/>
              </a:solidFill>
            </a:endParaRPr>
          </a:p>
          <a:p>
            <a:pPr marL="0" indent="0">
              <a:buNone/>
            </a:pPr>
            <a:r>
              <a:rPr lang="en-US" sz="1400" dirty="0" smtClean="0">
                <a:solidFill>
                  <a:srgbClr val="1D405D"/>
                </a:solidFill>
              </a:rPr>
              <a:t>Hagerman</a:t>
            </a:r>
            <a:r>
              <a:rPr lang="en-US" sz="1400" dirty="0">
                <a:solidFill>
                  <a:srgbClr val="1D405D"/>
                </a:solidFill>
              </a:rPr>
              <a:t>, M.S. (in progress). </a:t>
            </a:r>
            <a:r>
              <a:rPr lang="en-US" sz="1400" i="1" dirty="0">
                <a:solidFill>
                  <a:srgbClr val="1D405D"/>
                </a:solidFill>
              </a:rPr>
              <a:t>The impact of Online Synthesis Instruction (OSI) on adolescents’ ability to construct an integrated understanding of science topics from multiple Internet texts</a:t>
            </a:r>
            <a:r>
              <a:rPr lang="en-US" sz="1400" dirty="0">
                <a:solidFill>
                  <a:srgbClr val="1D405D"/>
                </a:solidFill>
              </a:rPr>
              <a:t>. (Unpublished Doctoral Dissertation). Michigan State University: East Lansing, MI</a:t>
            </a:r>
            <a:r>
              <a:rPr lang="en-US" sz="1400" dirty="0" smtClean="0">
                <a:solidFill>
                  <a:srgbClr val="1D405D"/>
                </a:solidFill>
              </a:rPr>
              <a:t>.</a:t>
            </a:r>
            <a:br>
              <a:rPr lang="en-US" sz="1400" dirty="0" smtClean="0">
                <a:solidFill>
                  <a:srgbClr val="1D405D"/>
                </a:solidFill>
              </a:rPr>
            </a:br>
            <a:endParaRPr lang="en-US" sz="1400" dirty="0">
              <a:solidFill>
                <a:srgbClr val="1D405D"/>
              </a:solidFill>
            </a:endParaRPr>
          </a:p>
          <a:p>
            <a:pPr marL="0" indent="0">
              <a:buNone/>
            </a:pPr>
            <a:r>
              <a:rPr lang="en-US" sz="1400" dirty="0">
                <a:solidFill>
                  <a:srgbClr val="1D405D"/>
                </a:solidFill>
              </a:rPr>
              <a:t>Henry, L. a. (2006). </a:t>
            </a:r>
            <a:r>
              <a:rPr lang="en-US" sz="1400" dirty="0" err="1">
                <a:solidFill>
                  <a:srgbClr val="1D405D"/>
                </a:solidFill>
              </a:rPr>
              <a:t>SEARCHing</a:t>
            </a:r>
            <a:r>
              <a:rPr lang="en-US" sz="1400" dirty="0">
                <a:solidFill>
                  <a:srgbClr val="1D405D"/>
                </a:solidFill>
              </a:rPr>
              <a:t> for an Answer: The Critical Role of New Literacies While Reading on the Internet. </a:t>
            </a:r>
            <a:r>
              <a:rPr lang="en-US" sz="1400" i="1" dirty="0">
                <a:solidFill>
                  <a:srgbClr val="1D405D"/>
                </a:solidFill>
              </a:rPr>
              <a:t>The Reading Teacher</a:t>
            </a:r>
            <a:r>
              <a:rPr lang="en-US" sz="1400" dirty="0">
                <a:solidFill>
                  <a:srgbClr val="1D405D"/>
                </a:solidFill>
              </a:rPr>
              <a:t>, </a:t>
            </a:r>
            <a:r>
              <a:rPr lang="en-US" sz="1400" i="1" dirty="0">
                <a:solidFill>
                  <a:srgbClr val="1D405D"/>
                </a:solidFill>
              </a:rPr>
              <a:t>59</a:t>
            </a:r>
            <a:r>
              <a:rPr lang="en-US" sz="1400" dirty="0">
                <a:solidFill>
                  <a:srgbClr val="1D405D"/>
                </a:solidFill>
              </a:rPr>
              <a:t>(7), 614–627. doi:10.1598/RT.</a:t>
            </a:r>
            <a:r>
              <a:rPr lang="en-US" sz="1400" dirty="0" smtClean="0">
                <a:solidFill>
                  <a:srgbClr val="1D405D"/>
                </a:solidFill>
              </a:rPr>
              <a:t>59.7.1</a:t>
            </a:r>
            <a:br>
              <a:rPr lang="en-US" sz="1400" dirty="0" smtClean="0">
                <a:solidFill>
                  <a:srgbClr val="1D405D"/>
                </a:solidFill>
              </a:rPr>
            </a:br>
            <a:endParaRPr lang="en-US" sz="1400" dirty="0" smtClean="0">
              <a:solidFill>
                <a:srgbClr val="1D405D"/>
              </a:solidFill>
            </a:endParaRPr>
          </a:p>
          <a:p>
            <a:pPr marL="0" indent="0">
              <a:buNone/>
            </a:pPr>
            <a:r>
              <a:rPr lang="en-US" sz="1400" dirty="0" smtClean="0">
                <a:solidFill>
                  <a:srgbClr val="1D405D"/>
                </a:solidFill>
              </a:rPr>
              <a:t>Hicks, T. (2013) </a:t>
            </a:r>
            <a:r>
              <a:rPr lang="en-US" sz="1400" i="1" dirty="0" smtClean="0">
                <a:solidFill>
                  <a:srgbClr val="1D405D"/>
                </a:solidFill>
              </a:rPr>
              <a:t>Composing texts across media and genres.</a:t>
            </a:r>
            <a:r>
              <a:rPr lang="en-US" sz="1400" dirty="0" smtClean="0">
                <a:solidFill>
                  <a:srgbClr val="1D405D"/>
                </a:solidFill>
              </a:rPr>
              <a:t> Portsmouth, NH: Heinemann</a:t>
            </a:r>
          </a:p>
          <a:p>
            <a:pPr marL="0" indent="0">
              <a:buNone/>
            </a:pPr>
            <a:endParaRPr lang="en-US" sz="1000" dirty="0" smtClean="0">
              <a:solidFill>
                <a:srgbClr val="1D405D"/>
              </a:solidFill>
            </a:endParaRPr>
          </a:p>
          <a:p>
            <a:pPr marL="0" indent="0">
              <a:buNone/>
            </a:pPr>
            <a:r>
              <a:rPr lang="en-US" sz="1400" dirty="0" smtClean="0">
                <a:solidFill>
                  <a:srgbClr val="1D405D"/>
                </a:solidFill>
              </a:rPr>
              <a:t>Kuiper</a:t>
            </a:r>
            <a:r>
              <a:rPr lang="en-US" sz="1400" dirty="0">
                <a:solidFill>
                  <a:srgbClr val="1D405D"/>
                </a:solidFill>
              </a:rPr>
              <a:t>, E. &amp; </a:t>
            </a:r>
            <a:r>
              <a:rPr lang="en-US" sz="1400" dirty="0" err="1">
                <a:solidFill>
                  <a:srgbClr val="1D405D"/>
                </a:solidFill>
              </a:rPr>
              <a:t>Volman</a:t>
            </a:r>
            <a:r>
              <a:rPr lang="en-US" sz="1400" dirty="0">
                <a:solidFill>
                  <a:srgbClr val="1D405D"/>
                </a:solidFill>
              </a:rPr>
              <a:t>, M. (2008). The web as a source of information for students in K-12 education. In J</a:t>
            </a:r>
            <a:r>
              <a:rPr lang="en-US" sz="1400" dirty="0" smtClean="0">
                <a:solidFill>
                  <a:srgbClr val="1D405D"/>
                </a:solidFill>
              </a:rPr>
              <a:t>. Coiro</a:t>
            </a:r>
            <a:r>
              <a:rPr lang="en-US" sz="1400" dirty="0">
                <a:solidFill>
                  <a:srgbClr val="1D405D"/>
                </a:solidFill>
              </a:rPr>
              <a:t>, M. </a:t>
            </a:r>
            <a:r>
              <a:rPr lang="en-US" sz="1400" dirty="0" err="1">
                <a:solidFill>
                  <a:srgbClr val="1D405D"/>
                </a:solidFill>
              </a:rPr>
              <a:t>Knobel</a:t>
            </a:r>
            <a:r>
              <a:rPr lang="en-US" sz="1400" dirty="0">
                <a:solidFill>
                  <a:srgbClr val="1D405D"/>
                </a:solidFill>
              </a:rPr>
              <a:t>, C. </a:t>
            </a:r>
            <a:r>
              <a:rPr lang="en-US" sz="1400" dirty="0" err="1">
                <a:solidFill>
                  <a:srgbClr val="1D405D"/>
                </a:solidFill>
              </a:rPr>
              <a:t>Lankshear</a:t>
            </a:r>
            <a:r>
              <a:rPr lang="en-US" sz="1400" dirty="0">
                <a:solidFill>
                  <a:srgbClr val="1D405D"/>
                </a:solidFill>
              </a:rPr>
              <a:t>, &amp; D. </a:t>
            </a:r>
            <a:r>
              <a:rPr lang="en-US" sz="1400" dirty="0" err="1">
                <a:solidFill>
                  <a:srgbClr val="1D405D"/>
                </a:solidFill>
              </a:rPr>
              <a:t>Leu</a:t>
            </a:r>
            <a:r>
              <a:rPr lang="en-US" sz="1400" dirty="0">
                <a:solidFill>
                  <a:srgbClr val="1D405D"/>
                </a:solidFill>
              </a:rPr>
              <a:t> (Eds.), Handbook of research on new literacies (pp. 241-266) New York: Lawrence Erlbaum.</a:t>
            </a:r>
            <a:r>
              <a:rPr lang="en-US" sz="1400" dirty="0" smtClean="0">
                <a:solidFill>
                  <a:srgbClr val="1D405D"/>
                </a:solidFill>
              </a:rPr>
              <a:t> </a:t>
            </a:r>
          </a:p>
          <a:p>
            <a:pPr marL="0" indent="0">
              <a:buNone/>
            </a:pPr>
            <a:endParaRPr lang="en-US" sz="1400" dirty="0" smtClean="0">
              <a:solidFill>
                <a:srgbClr val="1D405D"/>
              </a:solidFill>
            </a:endParaRPr>
          </a:p>
          <a:p>
            <a:pPr marL="0" indent="0">
              <a:buNone/>
            </a:pPr>
            <a:r>
              <a:rPr lang="en-US" sz="1400" dirty="0" smtClean="0">
                <a:solidFill>
                  <a:srgbClr val="1D405D"/>
                </a:solidFill>
              </a:rPr>
              <a:t>Leu, D. J., </a:t>
            </a:r>
            <a:r>
              <a:rPr lang="en-US" sz="1400" dirty="0" err="1" smtClean="0">
                <a:solidFill>
                  <a:srgbClr val="1D405D"/>
                </a:solidFill>
              </a:rPr>
              <a:t>Kinzer</a:t>
            </a:r>
            <a:r>
              <a:rPr lang="en-US" sz="1400" dirty="0" smtClean="0">
                <a:solidFill>
                  <a:srgbClr val="1D405D"/>
                </a:solidFill>
              </a:rPr>
              <a:t>, C. K., Coiro, J. L., &amp; Cammack, D. W. (2004). Donald J. Leu, Jr., Charles K. </a:t>
            </a:r>
            <a:r>
              <a:rPr lang="en-US" sz="1400" dirty="0" err="1" smtClean="0">
                <a:solidFill>
                  <a:srgbClr val="1D405D"/>
                </a:solidFill>
              </a:rPr>
              <a:t>Kinzer</a:t>
            </a:r>
            <a:r>
              <a:rPr lang="en-US" sz="1400" dirty="0" smtClean="0">
                <a:solidFill>
                  <a:srgbClr val="1D405D"/>
                </a:solidFill>
              </a:rPr>
              <a:t>, Julie L. Coiro, and Dana W. Cammack. </a:t>
            </a:r>
            <a:r>
              <a:rPr lang="en-US" sz="1400" i="1" dirty="0" smtClean="0">
                <a:solidFill>
                  <a:srgbClr val="1D405D"/>
                </a:solidFill>
              </a:rPr>
              <a:t>Theoretical models and processes of reading</a:t>
            </a:r>
            <a:r>
              <a:rPr lang="en-US" sz="1400" dirty="0" smtClean="0">
                <a:solidFill>
                  <a:srgbClr val="1D405D"/>
                </a:solidFill>
              </a:rPr>
              <a:t> (pp. 1570–1613).</a:t>
            </a:r>
            <a:br>
              <a:rPr lang="en-US" sz="1400" dirty="0" smtClean="0">
                <a:solidFill>
                  <a:srgbClr val="1D405D"/>
                </a:solidFill>
              </a:rPr>
            </a:br>
            <a:r>
              <a:rPr lang="en-US" sz="1400" dirty="0" smtClean="0">
                <a:solidFill>
                  <a:srgbClr val="1D405D"/>
                </a:solidFill>
              </a:rPr>
              <a:t/>
            </a:r>
            <a:br>
              <a:rPr lang="en-US" sz="1400" dirty="0" smtClean="0">
                <a:solidFill>
                  <a:srgbClr val="1D405D"/>
                </a:solidFill>
              </a:rPr>
            </a:br>
            <a:r>
              <a:rPr lang="en-US" sz="1400" dirty="0" smtClean="0">
                <a:solidFill>
                  <a:srgbClr val="1D405D"/>
                </a:solidFill>
              </a:rPr>
              <a:t>Leu, D. J.,  Coiro, J.,  Castek, J., Hartman, D., Henry, L.A., &amp; Reinking, D. (2008).  Research on instruction and assessment in the new literacies of online reading comprehension. In Cathy Collins Block, Sherri Parris, &amp; Peter Afflerbach (Eds.). </a:t>
            </a:r>
            <a:r>
              <a:rPr lang="en-US" sz="1400" i="1" dirty="0" smtClean="0">
                <a:solidFill>
                  <a:srgbClr val="1D405D"/>
                </a:solidFill>
              </a:rPr>
              <a:t>Comprehension instruction: Research-based best practices.</a:t>
            </a:r>
            <a:r>
              <a:rPr lang="en-US" sz="1400" dirty="0" smtClean="0">
                <a:solidFill>
                  <a:srgbClr val="1D405D"/>
                </a:solidFill>
              </a:rPr>
              <a:t>  New York: Guilford Press. Retrieved </a:t>
            </a:r>
            <a:r>
              <a:rPr lang="en-US" sz="1400" dirty="0" err="1" smtClean="0">
                <a:solidFill>
                  <a:srgbClr val="1D405D"/>
                </a:solidFill>
              </a:rPr>
              <a:t>from</a:t>
            </a:r>
            <a:r>
              <a:rPr lang="en-US" sz="1400" u="sng" dirty="0" err="1" smtClean="0">
                <a:solidFill>
                  <a:srgbClr val="1D405D"/>
                </a:solidFill>
                <a:hlinkClick r:id="rId2"/>
              </a:rPr>
              <a:t>http://www.newliteracies.uconn.edu/pub_files/instruction.pdf</a:t>
            </a:r>
            <a:endParaRPr lang="en-US" sz="2000" dirty="0" smtClean="0">
              <a:solidFill>
                <a:srgbClr val="1D405D"/>
              </a:solidFill>
            </a:endParaRPr>
          </a:p>
          <a:p>
            <a:pPr marL="0" indent="0">
              <a:buNone/>
            </a:pPr>
            <a:r>
              <a:rPr lang="en-US" sz="1400" dirty="0" smtClean="0">
                <a:solidFill>
                  <a:srgbClr val="1D405D"/>
                </a:solidFill>
              </a:rPr>
              <a:t/>
            </a:r>
            <a:br>
              <a:rPr lang="en-US" sz="1400" dirty="0" smtClean="0">
                <a:solidFill>
                  <a:srgbClr val="1D405D"/>
                </a:solidFill>
              </a:rPr>
            </a:br>
            <a:endParaRPr lang="en-US" sz="1400" dirty="0">
              <a:solidFill>
                <a:srgbClr val="1D405D"/>
              </a:solidFill>
            </a:endParaRPr>
          </a:p>
        </p:txBody>
      </p:sp>
    </p:spTree>
    <p:extLst>
      <p:ext uri="{BB962C8B-B14F-4D97-AF65-F5344CB8AC3E}">
        <p14:creationId xmlns:p14="http://schemas.microsoft.com/office/powerpoint/2010/main" val="200560227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846137"/>
            <a:ext cx="8229600" cy="1143000"/>
          </a:xfrm>
          <a:prstGeom prst="rect">
            <a:avLst/>
          </a:prstGeom>
        </p:spPr>
        <p:txBody>
          <a:bodyPr lIns="91425" tIns="91425" rIns="91425" bIns="91425" anchor="b" anchorCtr="0">
            <a:noAutofit/>
          </a:bodyPr>
          <a:lstStyle/>
          <a:p>
            <a:pPr>
              <a:buNone/>
            </a:pPr>
            <a:r>
              <a:rPr lang="en" dirty="0">
                <a:solidFill>
                  <a:schemeClr val="accent1">
                    <a:lumMod val="75000"/>
                  </a:schemeClr>
                </a:solidFill>
              </a:rPr>
              <a:t>Instructions</a:t>
            </a:r>
          </a:p>
        </p:txBody>
      </p:sp>
      <p:sp>
        <p:nvSpPr>
          <p:cNvPr id="37" name="Shape 37"/>
          <p:cNvSpPr txBox="1">
            <a:spLocks noGrp="1"/>
          </p:cNvSpPr>
          <p:nvPr>
            <p:ph type="body" idx="1"/>
          </p:nvPr>
        </p:nvSpPr>
        <p:spPr>
          <a:xfrm>
            <a:off x="457200" y="2115411"/>
            <a:ext cx="8229600" cy="4967700"/>
          </a:xfrm>
          <a:prstGeom prst="rect">
            <a:avLst/>
          </a:prstGeom>
        </p:spPr>
        <p:txBody>
          <a:bodyPr lIns="91425" tIns="91425" rIns="91425" bIns="91425" anchor="t" anchorCtr="0">
            <a:noAutofit/>
          </a:bodyPr>
          <a:lstStyle/>
          <a:p>
            <a:pPr marL="457200" lvl="0" indent="-419100" rtl="0">
              <a:buClr>
                <a:schemeClr val="dk1"/>
              </a:buClr>
              <a:buSzPct val="100000"/>
              <a:buFont typeface="Arial"/>
              <a:buChar char="•"/>
            </a:pPr>
            <a:r>
              <a:rPr lang="en" dirty="0">
                <a:solidFill>
                  <a:srgbClr val="1D405D"/>
                </a:solidFill>
              </a:rPr>
              <a:t>Work with a partner</a:t>
            </a:r>
          </a:p>
          <a:p>
            <a:pPr marL="457200" lvl="0" indent="-419100" rtl="0">
              <a:buClr>
                <a:schemeClr val="dk1"/>
              </a:buClr>
              <a:buSzPct val="100000"/>
              <a:buFont typeface="Arial"/>
              <a:buChar char="•"/>
            </a:pPr>
            <a:r>
              <a:rPr lang="en" dirty="0">
                <a:solidFill>
                  <a:srgbClr val="1D405D"/>
                </a:solidFill>
              </a:rPr>
              <a:t>Research the question online</a:t>
            </a:r>
          </a:p>
          <a:p>
            <a:pPr marL="457200" lvl="0" indent="-419100" rtl="0">
              <a:buClr>
                <a:schemeClr val="dk1"/>
              </a:buClr>
              <a:buSzPct val="100000"/>
              <a:buFont typeface="Arial"/>
              <a:buChar char="•"/>
            </a:pPr>
            <a:r>
              <a:rPr lang="en" dirty="0">
                <a:solidFill>
                  <a:srgbClr val="1D405D"/>
                </a:solidFill>
              </a:rPr>
              <a:t>Use multiple sources of information</a:t>
            </a:r>
          </a:p>
          <a:p>
            <a:pPr marL="457200" lvl="0" indent="-419100" rtl="0">
              <a:buClr>
                <a:schemeClr val="dk1"/>
              </a:buClr>
              <a:buSzPct val="100000"/>
              <a:buFont typeface="Arial"/>
              <a:buChar char="•"/>
            </a:pPr>
            <a:r>
              <a:rPr lang="en" dirty="0">
                <a:solidFill>
                  <a:srgbClr val="1D405D"/>
                </a:solidFill>
              </a:rPr>
              <a:t>Be prepared to talk about your process</a:t>
            </a:r>
          </a:p>
          <a:p>
            <a:pPr marL="457200" lvl="0" indent="-419100">
              <a:buClr>
                <a:schemeClr val="dk1"/>
              </a:buClr>
              <a:buSzPct val="100000"/>
              <a:buFont typeface="Arial"/>
              <a:buChar char="•"/>
            </a:pPr>
            <a:r>
              <a:rPr lang="en" dirty="0">
                <a:solidFill>
                  <a:srgbClr val="1D405D"/>
                </a:solidFill>
              </a:rPr>
              <a:t>You have 7 minutes</a:t>
            </a:r>
          </a:p>
        </p:txBody>
      </p:sp>
      <p:pic>
        <p:nvPicPr>
          <p:cNvPr id="4" name="Picture 3" descr="Screen shot 2012-10-27 at 11.48.25 AM.png"/>
          <p:cNvPicPr>
            <a:picLocks noChangeAspect="1"/>
          </p:cNvPicPr>
          <p:nvPr/>
        </p:nvPicPr>
        <p:blipFill>
          <a:blip r:embed="rId3">
            <a:alphaModFix amt="71000"/>
          </a:blip>
          <a:stretch>
            <a:fillRect/>
          </a:stretch>
        </p:blipFill>
        <p:spPr>
          <a:xfrm>
            <a:off x="13655" y="-13655"/>
            <a:ext cx="9144000" cy="9176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74" y="0"/>
            <a:ext cx="8229600" cy="1143000"/>
          </a:xfrm>
        </p:spPr>
        <p:txBody>
          <a:bodyPr/>
          <a:lstStyle/>
          <a:p>
            <a:r>
              <a:rPr lang="en-US" dirty="0" smtClean="0">
                <a:solidFill>
                  <a:srgbClr val="2C618B"/>
                </a:solidFill>
              </a:rPr>
              <a:t>References</a:t>
            </a:r>
            <a:endParaRPr lang="en-US" dirty="0">
              <a:solidFill>
                <a:srgbClr val="2C618B"/>
              </a:solidFill>
            </a:endParaRPr>
          </a:p>
        </p:txBody>
      </p:sp>
      <p:sp>
        <p:nvSpPr>
          <p:cNvPr id="3" name="Content Placeholder 2"/>
          <p:cNvSpPr>
            <a:spLocks noGrp="1"/>
          </p:cNvSpPr>
          <p:nvPr>
            <p:ph idx="1"/>
          </p:nvPr>
        </p:nvSpPr>
        <p:spPr>
          <a:xfrm>
            <a:off x="457200" y="958813"/>
            <a:ext cx="8229600" cy="4967700"/>
          </a:xfrm>
        </p:spPr>
        <p:txBody>
          <a:bodyPr/>
          <a:lstStyle/>
          <a:p>
            <a:pPr marL="0" indent="0">
              <a:buNone/>
            </a:pPr>
            <a:r>
              <a:rPr lang="en-US" sz="1400" dirty="0" smtClean="0">
                <a:solidFill>
                  <a:srgbClr val="1D405D"/>
                </a:solidFill>
              </a:rPr>
              <a:t/>
            </a:r>
            <a:br>
              <a:rPr lang="en-US" sz="1400" dirty="0" smtClean="0">
                <a:solidFill>
                  <a:srgbClr val="1D405D"/>
                </a:solidFill>
              </a:rPr>
            </a:br>
            <a:r>
              <a:rPr lang="en-US" sz="1400" dirty="0" smtClean="0">
                <a:solidFill>
                  <a:srgbClr val="1D405D"/>
                </a:solidFill>
              </a:rPr>
              <a:t>Miller, C. &amp; Bartlett, J. (2012). ‘Digital fluency’: Toward young people’s critical use of the Internet. </a:t>
            </a:r>
            <a:r>
              <a:rPr lang="en-US" sz="1400" i="1" dirty="0" smtClean="0">
                <a:solidFill>
                  <a:srgbClr val="1D405D"/>
                </a:solidFill>
              </a:rPr>
              <a:t>Journal of Information Literacy, 6</a:t>
            </a:r>
            <a:r>
              <a:rPr lang="en-US" sz="1400" dirty="0" smtClean="0">
                <a:solidFill>
                  <a:srgbClr val="1D405D"/>
                </a:solidFill>
              </a:rPr>
              <a:t>(2), 35-55. </a:t>
            </a:r>
            <a:endParaRPr lang="en-US" sz="1400" u="sng" dirty="0" smtClean="0">
              <a:solidFill>
                <a:srgbClr val="1D405D"/>
              </a:solidFill>
            </a:endParaRPr>
          </a:p>
          <a:p>
            <a:pPr marL="0" indent="0">
              <a:buNone/>
            </a:pPr>
            <a:endParaRPr lang="en-US" sz="1400" u="sng" dirty="0" smtClean="0">
              <a:solidFill>
                <a:srgbClr val="1D405D"/>
              </a:solidFill>
            </a:endParaRPr>
          </a:p>
          <a:p>
            <a:pPr marL="0" indent="0">
              <a:buNone/>
            </a:pPr>
            <a:r>
              <a:rPr lang="en-US" sz="1400" dirty="0" err="1" smtClean="0">
                <a:solidFill>
                  <a:srgbClr val="1D405D"/>
                </a:solidFill>
              </a:rPr>
              <a:t>Rouet</a:t>
            </a:r>
            <a:r>
              <a:rPr lang="en-US" sz="1400" dirty="0">
                <a:solidFill>
                  <a:srgbClr val="1D405D"/>
                </a:solidFill>
              </a:rPr>
              <a:t>, J.-F. (2006). </a:t>
            </a:r>
            <a:r>
              <a:rPr lang="en-US" sz="1400" i="1" dirty="0">
                <a:solidFill>
                  <a:srgbClr val="1D405D"/>
                </a:solidFill>
              </a:rPr>
              <a:t>The skills of document use: From text comprehension to web-based learning</a:t>
            </a:r>
            <a:r>
              <a:rPr lang="en-US" sz="1400" dirty="0">
                <a:solidFill>
                  <a:srgbClr val="1D405D"/>
                </a:solidFill>
              </a:rPr>
              <a:t>. Mahwah, NJ: Lawrence Erlbaum Associates.</a:t>
            </a:r>
            <a:br>
              <a:rPr lang="en-US" sz="1400" dirty="0">
                <a:solidFill>
                  <a:srgbClr val="1D405D"/>
                </a:solidFill>
              </a:rPr>
            </a:br>
            <a:endParaRPr lang="en-US" sz="1400" dirty="0" smtClean="0">
              <a:solidFill>
                <a:srgbClr val="1D405D"/>
              </a:solidFill>
            </a:endParaRPr>
          </a:p>
          <a:p>
            <a:pPr marL="0" indent="0">
              <a:buNone/>
            </a:pPr>
            <a:r>
              <a:rPr lang="en-US" sz="1400" dirty="0" err="1" smtClean="0">
                <a:solidFill>
                  <a:srgbClr val="1D405D"/>
                </a:solidFill>
              </a:rPr>
              <a:t>Sevensma</a:t>
            </a:r>
            <a:r>
              <a:rPr lang="en-US" sz="1400" dirty="0">
                <a:solidFill>
                  <a:srgbClr val="1D405D"/>
                </a:solidFill>
              </a:rPr>
              <a:t>, K. (2013). </a:t>
            </a:r>
            <a:r>
              <a:rPr lang="en-US" sz="1400" i="1" dirty="0">
                <a:solidFill>
                  <a:srgbClr val="1D405D"/>
                </a:solidFill>
              </a:rPr>
              <a:t>Negotiating new literacies in science: An examination of at-risk and average-achieving ninth-grade readers’ online reading comprehension strategies</a:t>
            </a:r>
            <a:r>
              <a:rPr lang="en-US" sz="1400" dirty="0">
                <a:solidFill>
                  <a:srgbClr val="1D405D"/>
                </a:solidFill>
              </a:rPr>
              <a:t>. (Unpublished Doctoral Dissertation). Michigan State University: East Lansing, MI.</a:t>
            </a:r>
          </a:p>
          <a:p>
            <a:pPr marL="0" indent="0">
              <a:buNone/>
            </a:pPr>
            <a:r>
              <a:rPr lang="en-US" sz="1400" dirty="0" smtClean="0">
                <a:solidFill>
                  <a:srgbClr val="1D405D"/>
                </a:solidFill>
              </a:rPr>
              <a:t/>
            </a:r>
            <a:br>
              <a:rPr lang="en-US" sz="1400" dirty="0" smtClean="0">
                <a:solidFill>
                  <a:srgbClr val="1D405D"/>
                </a:solidFill>
              </a:rPr>
            </a:br>
            <a:r>
              <a:rPr lang="en-US" sz="1400" dirty="0" smtClean="0">
                <a:solidFill>
                  <a:srgbClr val="1D405D"/>
                </a:solidFill>
              </a:rPr>
              <a:t>Sutherland</a:t>
            </a:r>
            <a:r>
              <a:rPr lang="en-US" sz="1400" dirty="0">
                <a:solidFill>
                  <a:srgbClr val="1D405D"/>
                </a:solidFill>
              </a:rPr>
              <a:t>-Smith, W. (2002). Weaving the literacy web: Changes in reading from page to screen. </a:t>
            </a:r>
            <a:r>
              <a:rPr lang="en-US" sz="1400" i="1" dirty="0">
                <a:solidFill>
                  <a:srgbClr val="1D405D"/>
                </a:solidFill>
              </a:rPr>
              <a:t>The Reading Teacher, 55,</a:t>
            </a:r>
            <a:r>
              <a:rPr lang="en-US" sz="1400" dirty="0">
                <a:solidFill>
                  <a:srgbClr val="1D405D"/>
                </a:solidFill>
              </a:rPr>
              <a:t> 662-669</a:t>
            </a:r>
            <a:r>
              <a:rPr lang="en-US" sz="1400" dirty="0" smtClean="0">
                <a:solidFill>
                  <a:srgbClr val="1D405D"/>
                </a:solidFill>
              </a:rPr>
              <a:t>.</a:t>
            </a:r>
            <a:br>
              <a:rPr lang="en-US" sz="1400" dirty="0" smtClean="0">
                <a:solidFill>
                  <a:srgbClr val="1D405D"/>
                </a:solidFill>
              </a:rPr>
            </a:br>
            <a:endParaRPr lang="en-US" sz="1400" dirty="0">
              <a:solidFill>
                <a:srgbClr val="1D405D"/>
              </a:solidFill>
            </a:endParaRPr>
          </a:p>
          <a:p>
            <a:pPr marL="0" indent="0">
              <a:buNone/>
            </a:pPr>
            <a:r>
              <a:rPr lang="en-US" sz="1400" dirty="0" err="1">
                <a:solidFill>
                  <a:srgbClr val="1D405D"/>
                </a:solidFill>
              </a:rPr>
              <a:t>Walraven</a:t>
            </a:r>
            <a:r>
              <a:rPr lang="en-US" sz="1400" dirty="0">
                <a:solidFill>
                  <a:srgbClr val="1D405D"/>
                </a:solidFill>
              </a:rPr>
              <a:t>, A., Brand-</a:t>
            </a:r>
            <a:r>
              <a:rPr lang="en-US" sz="1400" dirty="0" err="1">
                <a:solidFill>
                  <a:srgbClr val="1D405D"/>
                </a:solidFill>
              </a:rPr>
              <a:t>Gruwel</a:t>
            </a:r>
            <a:r>
              <a:rPr lang="en-US" sz="1400" dirty="0">
                <a:solidFill>
                  <a:srgbClr val="1D405D"/>
                </a:solidFill>
              </a:rPr>
              <a:t>, S., &amp; </a:t>
            </a:r>
            <a:r>
              <a:rPr lang="en-US" sz="1400" dirty="0" err="1">
                <a:solidFill>
                  <a:srgbClr val="1D405D"/>
                </a:solidFill>
              </a:rPr>
              <a:t>Boshuizen</a:t>
            </a:r>
            <a:r>
              <a:rPr lang="en-US" sz="1400" dirty="0">
                <a:solidFill>
                  <a:srgbClr val="1D405D"/>
                </a:solidFill>
              </a:rPr>
              <a:t>, H. P. a. (2009). How students evaluate information and sources when searching the World Wide Web for information. </a:t>
            </a:r>
            <a:r>
              <a:rPr lang="en-US" sz="1400" i="1" dirty="0">
                <a:solidFill>
                  <a:srgbClr val="1D405D"/>
                </a:solidFill>
              </a:rPr>
              <a:t>Computers &amp; Education</a:t>
            </a:r>
            <a:r>
              <a:rPr lang="en-US" sz="1400" dirty="0">
                <a:solidFill>
                  <a:srgbClr val="1D405D"/>
                </a:solidFill>
              </a:rPr>
              <a:t>, </a:t>
            </a:r>
            <a:r>
              <a:rPr lang="en-US" sz="1400" i="1" dirty="0">
                <a:solidFill>
                  <a:srgbClr val="1D405D"/>
                </a:solidFill>
              </a:rPr>
              <a:t>52</a:t>
            </a:r>
            <a:r>
              <a:rPr lang="en-US" sz="1400" dirty="0">
                <a:solidFill>
                  <a:srgbClr val="1D405D"/>
                </a:solidFill>
              </a:rPr>
              <a:t>(1), 234–246. doi:10.1016/j.compedu.</a:t>
            </a:r>
            <a:r>
              <a:rPr lang="en-US" sz="1400" dirty="0" smtClean="0">
                <a:solidFill>
                  <a:srgbClr val="1D405D"/>
                </a:solidFill>
              </a:rPr>
              <a:t>2008.08.003</a:t>
            </a:r>
            <a:br>
              <a:rPr lang="en-US" sz="1400" dirty="0" smtClean="0">
                <a:solidFill>
                  <a:srgbClr val="1D405D"/>
                </a:solidFill>
              </a:rPr>
            </a:br>
            <a:endParaRPr lang="en-US" sz="1400" dirty="0" smtClean="0">
              <a:solidFill>
                <a:srgbClr val="1D405D"/>
              </a:solidFill>
            </a:endParaRPr>
          </a:p>
          <a:p>
            <a:pPr marL="0" indent="0">
              <a:buNone/>
            </a:pPr>
            <a:r>
              <a:rPr lang="en-US" sz="1400" dirty="0">
                <a:solidFill>
                  <a:srgbClr val="1D405D"/>
                </a:solidFill>
              </a:rPr>
              <a:t>Zhang, S., &amp; Duke, N. K. (2008). Strategies for Internet reading with different reading purposes: A descriptive study of twelve good Internet readers. </a:t>
            </a:r>
            <a:r>
              <a:rPr lang="en-US" sz="1400" i="1" dirty="0">
                <a:solidFill>
                  <a:srgbClr val="1D405D"/>
                </a:solidFill>
              </a:rPr>
              <a:t>Journal of Literacy Research</a:t>
            </a:r>
            <a:r>
              <a:rPr lang="en-US" sz="1400" dirty="0">
                <a:solidFill>
                  <a:srgbClr val="1D405D"/>
                </a:solidFill>
              </a:rPr>
              <a:t>, </a:t>
            </a:r>
            <a:r>
              <a:rPr lang="en-US" sz="1400" i="1" dirty="0">
                <a:solidFill>
                  <a:srgbClr val="1D405D"/>
                </a:solidFill>
              </a:rPr>
              <a:t>40</a:t>
            </a:r>
            <a:r>
              <a:rPr lang="en-US" sz="1400" dirty="0">
                <a:solidFill>
                  <a:srgbClr val="1D405D"/>
                </a:solidFill>
              </a:rPr>
              <a:t>, 128–162.</a:t>
            </a:r>
          </a:p>
          <a:p>
            <a:pPr marL="0" indent="0">
              <a:buNone/>
            </a:pPr>
            <a:endParaRPr lang="en-US" sz="1400" dirty="0"/>
          </a:p>
          <a:p>
            <a:endParaRPr lang="en-US" dirty="0"/>
          </a:p>
        </p:txBody>
      </p:sp>
    </p:spTree>
    <p:extLst>
      <p:ext uri="{BB962C8B-B14F-4D97-AF65-F5344CB8AC3E}">
        <p14:creationId xmlns:p14="http://schemas.microsoft.com/office/powerpoint/2010/main" val="35595854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708" y="436667"/>
            <a:ext cx="8229600" cy="1143000"/>
          </a:xfrm>
        </p:spPr>
        <p:txBody>
          <a:bodyPr/>
          <a:lstStyle/>
          <a:p>
            <a:r>
              <a:rPr lang="en-US" dirty="0" smtClean="0">
                <a:solidFill>
                  <a:schemeClr val="accent1">
                    <a:lumMod val="75000"/>
                  </a:schemeClr>
                </a:solidFill>
              </a:rPr>
              <a:t>Reflection</a:t>
            </a:r>
            <a:endParaRPr lang="en-US" dirty="0">
              <a:solidFill>
                <a:schemeClr val="accent1">
                  <a:lumMod val="75000"/>
                </a:schemeClr>
              </a:solidFill>
            </a:endParaRPr>
          </a:p>
        </p:txBody>
      </p:sp>
      <p:sp>
        <p:nvSpPr>
          <p:cNvPr id="3" name="Text Placeholder 2"/>
          <p:cNvSpPr>
            <a:spLocks noGrp="1"/>
          </p:cNvSpPr>
          <p:nvPr>
            <p:ph type="body" idx="1"/>
          </p:nvPr>
        </p:nvSpPr>
        <p:spPr>
          <a:xfrm>
            <a:off x="445220" y="1711469"/>
            <a:ext cx="8229600" cy="3983251"/>
          </a:xfrm>
        </p:spPr>
        <p:txBody>
          <a:bodyPr/>
          <a:lstStyle/>
          <a:p>
            <a:pPr>
              <a:buClr>
                <a:schemeClr val="accent1">
                  <a:lumMod val="50000"/>
                </a:schemeClr>
              </a:buClr>
              <a:buSzPct val="100000"/>
            </a:pPr>
            <a:r>
              <a:rPr lang="en-US" sz="2600" dirty="0" smtClean="0">
                <a:solidFill>
                  <a:srgbClr val="17375E"/>
                </a:solidFill>
              </a:rPr>
              <a:t>How </a:t>
            </a:r>
            <a:r>
              <a:rPr lang="en-US" sz="2600" b="1" dirty="0" smtClean="0">
                <a:solidFill>
                  <a:srgbClr val="17375E"/>
                </a:solidFill>
              </a:rPr>
              <a:t>successful </a:t>
            </a:r>
            <a:r>
              <a:rPr lang="en-US" sz="2600" dirty="0" smtClean="0">
                <a:solidFill>
                  <a:srgbClr val="17375E"/>
                </a:solidFill>
              </a:rPr>
              <a:t>did you feel and why?</a:t>
            </a:r>
          </a:p>
          <a:p>
            <a:pPr>
              <a:buClr>
                <a:schemeClr val="accent1">
                  <a:lumMod val="50000"/>
                </a:schemeClr>
              </a:buClr>
              <a:buSzPct val="100000"/>
            </a:pPr>
            <a:r>
              <a:rPr lang="en-US" sz="2600" dirty="0" smtClean="0">
                <a:solidFill>
                  <a:srgbClr val="17375E"/>
                </a:solidFill>
              </a:rPr>
              <a:t>What did you </a:t>
            </a:r>
            <a:r>
              <a:rPr lang="en-US" sz="2600" b="1" dirty="0" smtClean="0">
                <a:solidFill>
                  <a:srgbClr val="17375E"/>
                </a:solidFill>
              </a:rPr>
              <a:t>learn </a:t>
            </a:r>
            <a:r>
              <a:rPr lang="en-US" sz="2600" dirty="0" smtClean="0">
                <a:solidFill>
                  <a:srgbClr val="17375E"/>
                </a:solidFill>
              </a:rPr>
              <a:t>about this question? </a:t>
            </a:r>
          </a:p>
          <a:p>
            <a:pPr>
              <a:buClr>
                <a:schemeClr val="accent1">
                  <a:lumMod val="50000"/>
                </a:schemeClr>
              </a:buClr>
              <a:buSzPct val="100000"/>
            </a:pPr>
            <a:r>
              <a:rPr lang="en-US" sz="2600" dirty="0" smtClean="0">
                <a:solidFill>
                  <a:srgbClr val="17375E"/>
                </a:solidFill>
              </a:rPr>
              <a:t>What </a:t>
            </a:r>
            <a:r>
              <a:rPr lang="en-US" sz="2600" b="1" dirty="0" smtClean="0">
                <a:solidFill>
                  <a:srgbClr val="17375E"/>
                </a:solidFill>
              </a:rPr>
              <a:t>search terms </a:t>
            </a:r>
            <a:r>
              <a:rPr lang="en-US" sz="2600" dirty="0" smtClean="0">
                <a:solidFill>
                  <a:srgbClr val="17375E"/>
                </a:solidFill>
              </a:rPr>
              <a:t>did you use and why?</a:t>
            </a:r>
          </a:p>
          <a:p>
            <a:pPr>
              <a:buClr>
                <a:schemeClr val="accent1">
                  <a:lumMod val="50000"/>
                </a:schemeClr>
              </a:buClr>
              <a:buSzPct val="100000"/>
            </a:pPr>
            <a:r>
              <a:rPr lang="en-US" sz="2600" dirty="0" smtClean="0">
                <a:solidFill>
                  <a:srgbClr val="17375E"/>
                </a:solidFill>
              </a:rPr>
              <a:t>What types of </a:t>
            </a:r>
            <a:r>
              <a:rPr lang="en-US" sz="2600" b="1" dirty="0" smtClean="0">
                <a:solidFill>
                  <a:srgbClr val="17375E"/>
                </a:solidFill>
              </a:rPr>
              <a:t>sources</a:t>
            </a:r>
            <a:r>
              <a:rPr lang="en-US" sz="2600" dirty="0" smtClean="0">
                <a:solidFill>
                  <a:srgbClr val="17375E"/>
                </a:solidFill>
              </a:rPr>
              <a:t> did you use and how many? </a:t>
            </a:r>
          </a:p>
          <a:p>
            <a:pPr>
              <a:buClr>
                <a:schemeClr val="accent1">
                  <a:lumMod val="50000"/>
                </a:schemeClr>
              </a:buClr>
              <a:buSzPct val="100000"/>
            </a:pPr>
            <a:r>
              <a:rPr lang="en-US" sz="2600" dirty="0" smtClean="0">
                <a:solidFill>
                  <a:srgbClr val="17375E"/>
                </a:solidFill>
              </a:rPr>
              <a:t>What </a:t>
            </a:r>
            <a:r>
              <a:rPr lang="en-US" sz="2600" b="1" dirty="0" smtClean="0">
                <a:solidFill>
                  <a:srgbClr val="17375E"/>
                </a:solidFill>
              </a:rPr>
              <a:t>complexities </a:t>
            </a:r>
            <a:r>
              <a:rPr lang="en-US" sz="2600" dirty="0" smtClean="0">
                <a:solidFill>
                  <a:srgbClr val="17375E"/>
                </a:solidFill>
              </a:rPr>
              <a:t>became obvious to you and how did you address these? </a:t>
            </a:r>
          </a:p>
          <a:p>
            <a:pPr>
              <a:buClr>
                <a:schemeClr val="accent1">
                  <a:lumMod val="50000"/>
                </a:schemeClr>
              </a:buClr>
              <a:buSzPct val="100000"/>
            </a:pPr>
            <a:r>
              <a:rPr lang="en-US" sz="2600" dirty="0" smtClean="0">
                <a:solidFill>
                  <a:srgbClr val="17375E"/>
                </a:solidFill>
              </a:rPr>
              <a:t>How do you know you found the </a:t>
            </a:r>
            <a:r>
              <a:rPr lang="en-US" sz="2600" b="1" dirty="0" smtClean="0">
                <a:solidFill>
                  <a:srgbClr val="17375E"/>
                </a:solidFill>
              </a:rPr>
              <a:t>right answer</a:t>
            </a:r>
            <a:r>
              <a:rPr lang="en-US" sz="2600" dirty="0" smtClean="0">
                <a:solidFill>
                  <a:srgbClr val="17375E"/>
                </a:solidFill>
              </a:rPr>
              <a:t>?  </a:t>
            </a:r>
          </a:p>
          <a:p>
            <a:pPr>
              <a:buClr>
                <a:schemeClr val="accent1">
                  <a:lumMod val="50000"/>
                </a:schemeClr>
              </a:buClr>
              <a:buSzPct val="100000"/>
            </a:pPr>
            <a:r>
              <a:rPr lang="en-US" sz="2600" dirty="0" smtClean="0">
                <a:solidFill>
                  <a:srgbClr val="17375E"/>
                </a:solidFill>
              </a:rPr>
              <a:t>How did you and your </a:t>
            </a:r>
            <a:r>
              <a:rPr lang="en-US" sz="2600" b="1" dirty="0" smtClean="0">
                <a:solidFill>
                  <a:srgbClr val="17375E"/>
                </a:solidFill>
              </a:rPr>
              <a:t>partner strategize</a:t>
            </a:r>
            <a:r>
              <a:rPr lang="en-US" sz="2600" dirty="0" smtClean="0">
                <a:solidFill>
                  <a:srgbClr val="17375E"/>
                </a:solidFill>
              </a:rPr>
              <a:t>? What did you each bring to the experience?</a:t>
            </a:r>
          </a:p>
          <a:p>
            <a:pPr>
              <a:buClr>
                <a:schemeClr val="accent1">
                  <a:lumMod val="50000"/>
                </a:schemeClr>
              </a:buClr>
              <a:buSzPct val="100000"/>
            </a:pPr>
            <a:r>
              <a:rPr lang="en-US" sz="2600" dirty="0" smtClean="0">
                <a:solidFill>
                  <a:srgbClr val="17375E"/>
                </a:solidFill>
              </a:rPr>
              <a:t>What </a:t>
            </a:r>
            <a:r>
              <a:rPr lang="en-US" sz="2600" b="1" dirty="0" smtClean="0">
                <a:solidFill>
                  <a:srgbClr val="17375E"/>
                </a:solidFill>
              </a:rPr>
              <a:t>challenges </a:t>
            </a:r>
            <a:r>
              <a:rPr lang="en-US" sz="2600" dirty="0" smtClean="0">
                <a:solidFill>
                  <a:srgbClr val="17375E"/>
                </a:solidFill>
              </a:rPr>
              <a:t>did you experience?  </a:t>
            </a:r>
          </a:p>
          <a:p>
            <a:endParaRPr lang="en-US" dirty="0" smtClean="0">
              <a:solidFill>
                <a:srgbClr val="17375E"/>
              </a:solidFill>
            </a:endParaRPr>
          </a:p>
          <a:p>
            <a:endParaRPr lang="en-US" dirty="0">
              <a:solidFill>
                <a:srgbClr val="17375E"/>
              </a:solidFill>
            </a:endParaRPr>
          </a:p>
        </p:txBody>
      </p:sp>
      <p:pic>
        <p:nvPicPr>
          <p:cNvPr id="4" name="Picture 3"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50000"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decel="5000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accel="50000" decel="5000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decel="5000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accel="50000" decel="5000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decel="50000"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accel="50000" decel="5000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037" y="1076110"/>
            <a:ext cx="8819870" cy="772005"/>
          </a:xfrm>
        </p:spPr>
        <p:txBody>
          <a:bodyPr>
            <a:normAutofit/>
          </a:bodyPr>
          <a:lstStyle/>
          <a:p>
            <a:pPr indent="0"/>
            <a:r>
              <a:rPr lang="en-US" sz="2600" dirty="0" smtClean="0">
                <a:solidFill>
                  <a:schemeClr val="accent1">
                    <a:lumMod val="75000"/>
                  </a:schemeClr>
                </a:solidFill>
              </a:rPr>
              <a:t>The New Literacies of</a:t>
            </a:r>
            <a:r>
              <a:rPr lang="en-US" sz="2600" dirty="0">
                <a:solidFill>
                  <a:schemeClr val="accent1">
                    <a:lumMod val="75000"/>
                  </a:schemeClr>
                </a:solidFill>
              </a:rPr>
              <a:t> </a:t>
            </a:r>
            <a:r>
              <a:rPr lang="en-US" sz="2600" dirty="0" smtClean="0">
                <a:solidFill>
                  <a:schemeClr val="accent1">
                    <a:lumMod val="75000"/>
                  </a:schemeClr>
                </a:solidFill>
              </a:rPr>
              <a:t>Online Reading Comprehension</a:t>
            </a:r>
            <a:endParaRPr lang="en-US" sz="2600" dirty="0">
              <a:solidFill>
                <a:schemeClr val="accent1">
                  <a:lumMod val="75000"/>
                </a:schemeClr>
              </a:solidFill>
            </a:endParaRPr>
          </a:p>
        </p:txBody>
      </p:sp>
      <p:pic>
        <p:nvPicPr>
          <p:cNvPr id="4" name="Picture 3"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
        <p:nvSpPr>
          <p:cNvPr id="5" name="Rectangle 3"/>
          <p:cNvSpPr>
            <a:spLocks noGrp="1" noChangeArrowheads="1"/>
          </p:cNvSpPr>
          <p:nvPr>
            <p:ph type="body" idx="4294967295"/>
          </p:nvPr>
        </p:nvSpPr>
        <p:spPr>
          <a:xfrm>
            <a:off x="457200" y="2406952"/>
            <a:ext cx="8001000" cy="4267200"/>
          </a:xfrm>
        </p:spPr>
        <p:txBody>
          <a:bodyPr/>
          <a:lstStyle/>
          <a:p>
            <a:pPr algn="just">
              <a:lnSpc>
                <a:spcPct val="90000"/>
              </a:lnSpc>
              <a:buClr>
                <a:schemeClr val="accent1">
                  <a:lumMod val="50000"/>
                </a:schemeClr>
              </a:buClr>
              <a:buSzPct val="100000"/>
            </a:pPr>
            <a:r>
              <a:rPr lang="en-US" sz="2800" dirty="0">
                <a:solidFill>
                  <a:schemeClr val="accent1">
                    <a:lumMod val="50000"/>
                  </a:schemeClr>
                </a:solidFill>
              </a:rPr>
              <a:t>Read to identify important </a:t>
            </a:r>
            <a:r>
              <a:rPr lang="en-US" sz="2800" b="1" dirty="0">
                <a:solidFill>
                  <a:schemeClr val="accent1">
                    <a:lumMod val="50000"/>
                  </a:schemeClr>
                </a:solidFill>
              </a:rPr>
              <a:t>questions</a:t>
            </a:r>
            <a:r>
              <a:rPr lang="en-US" sz="2800" dirty="0">
                <a:solidFill>
                  <a:schemeClr val="accent1">
                    <a:lumMod val="50000"/>
                  </a:schemeClr>
                </a:solidFill>
              </a:rPr>
              <a:t>; </a:t>
            </a:r>
          </a:p>
          <a:p>
            <a:pPr algn="just">
              <a:lnSpc>
                <a:spcPct val="90000"/>
              </a:lnSpc>
              <a:buClr>
                <a:schemeClr val="accent1">
                  <a:lumMod val="50000"/>
                </a:schemeClr>
              </a:buClr>
              <a:buSzPct val="100000"/>
            </a:pPr>
            <a:r>
              <a:rPr lang="en-US" sz="2800" dirty="0">
                <a:solidFill>
                  <a:schemeClr val="accent1">
                    <a:lumMod val="50000"/>
                  </a:schemeClr>
                </a:solidFill>
              </a:rPr>
              <a:t>Read to</a:t>
            </a:r>
            <a:r>
              <a:rPr lang="en-US" sz="2800" b="1" dirty="0">
                <a:solidFill>
                  <a:schemeClr val="accent1">
                    <a:lumMod val="50000"/>
                  </a:schemeClr>
                </a:solidFill>
              </a:rPr>
              <a:t> locate</a:t>
            </a:r>
            <a:r>
              <a:rPr lang="en-US" sz="2800" dirty="0">
                <a:solidFill>
                  <a:schemeClr val="accent1">
                    <a:lumMod val="50000"/>
                  </a:schemeClr>
                </a:solidFill>
              </a:rPr>
              <a:t> information; </a:t>
            </a:r>
          </a:p>
          <a:p>
            <a:pPr algn="just">
              <a:lnSpc>
                <a:spcPct val="90000"/>
              </a:lnSpc>
              <a:buClr>
                <a:schemeClr val="accent1">
                  <a:lumMod val="50000"/>
                </a:schemeClr>
              </a:buClr>
              <a:buSzPct val="100000"/>
            </a:pPr>
            <a:r>
              <a:rPr lang="en-US" sz="2800" dirty="0">
                <a:solidFill>
                  <a:schemeClr val="accent1">
                    <a:lumMod val="50000"/>
                  </a:schemeClr>
                </a:solidFill>
              </a:rPr>
              <a:t>Read to </a:t>
            </a:r>
            <a:r>
              <a:rPr lang="en-US" sz="2800" b="1" dirty="0">
                <a:solidFill>
                  <a:schemeClr val="accent1">
                    <a:lumMod val="50000"/>
                  </a:schemeClr>
                </a:solidFill>
              </a:rPr>
              <a:t>critically evaluate</a:t>
            </a:r>
            <a:r>
              <a:rPr lang="en-US" sz="2800" dirty="0">
                <a:solidFill>
                  <a:schemeClr val="accent1">
                    <a:lumMod val="50000"/>
                  </a:schemeClr>
                </a:solidFill>
              </a:rPr>
              <a:t> the </a:t>
            </a:r>
            <a:r>
              <a:rPr lang="en-US" sz="2800" dirty="0" smtClean="0">
                <a:solidFill>
                  <a:schemeClr val="accent1">
                    <a:lumMod val="50000"/>
                  </a:schemeClr>
                </a:solidFill>
              </a:rPr>
              <a:t>quality</a:t>
            </a:r>
            <a:r>
              <a:rPr lang="en-US" sz="2800" dirty="0" smtClean="0">
                <a:solidFill>
                  <a:schemeClr val="accent1">
                    <a:lumMod val="50000"/>
                  </a:schemeClr>
                </a:solidFill>
              </a:rPr>
              <a:t> </a:t>
            </a:r>
            <a:r>
              <a:rPr lang="en-US" sz="2800" dirty="0">
                <a:solidFill>
                  <a:schemeClr val="accent1">
                    <a:lumMod val="50000"/>
                  </a:schemeClr>
                </a:solidFill>
              </a:rPr>
              <a:t>of that information;</a:t>
            </a:r>
          </a:p>
          <a:p>
            <a:pPr algn="just">
              <a:lnSpc>
                <a:spcPct val="90000"/>
              </a:lnSpc>
              <a:buClr>
                <a:schemeClr val="accent1">
                  <a:lumMod val="50000"/>
                </a:schemeClr>
              </a:buClr>
              <a:buSzPct val="100000"/>
            </a:pPr>
            <a:r>
              <a:rPr lang="en-US" sz="2800" dirty="0">
                <a:solidFill>
                  <a:schemeClr val="accent1">
                    <a:lumMod val="50000"/>
                  </a:schemeClr>
                </a:solidFill>
              </a:rPr>
              <a:t>Read to </a:t>
            </a:r>
            <a:r>
              <a:rPr lang="en-US" sz="2800" b="1" dirty="0">
                <a:solidFill>
                  <a:schemeClr val="accent1">
                    <a:lumMod val="50000"/>
                  </a:schemeClr>
                </a:solidFill>
              </a:rPr>
              <a:t>synthesize</a:t>
            </a:r>
            <a:r>
              <a:rPr lang="en-US" sz="2800" dirty="0">
                <a:solidFill>
                  <a:schemeClr val="accent1">
                    <a:lumMod val="50000"/>
                  </a:schemeClr>
                </a:solidFill>
              </a:rPr>
              <a:t> information to answer those questions; and</a:t>
            </a:r>
          </a:p>
          <a:p>
            <a:pPr algn="just">
              <a:lnSpc>
                <a:spcPct val="90000"/>
              </a:lnSpc>
              <a:buClr>
                <a:schemeClr val="accent1">
                  <a:lumMod val="50000"/>
                </a:schemeClr>
              </a:buClr>
              <a:buSzPct val="100000"/>
            </a:pPr>
            <a:r>
              <a:rPr lang="en-US" sz="2800" dirty="0">
                <a:solidFill>
                  <a:schemeClr val="accent1">
                    <a:lumMod val="50000"/>
                  </a:schemeClr>
                </a:solidFill>
              </a:rPr>
              <a:t>Read to </a:t>
            </a:r>
            <a:r>
              <a:rPr lang="en-US" sz="2800" b="1" dirty="0">
                <a:solidFill>
                  <a:schemeClr val="accent1">
                    <a:lumMod val="50000"/>
                  </a:schemeClr>
                </a:solidFill>
              </a:rPr>
              <a:t>communicate</a:t>
            </a:r>
            <a:r>
              <a:rPr lang="en-US" sz="2800" dirty="0">
                <a:solidFill>
                  <a:schemeClr val="accent1">
                    <a:lumMod val="50000"/>
                  </a:schemeClr>
                </a:solidFill>
              </a:rPr>
              <a:t> the answers to others</a:t>
            </a:r>
            <a:r>
              <a:rPr lang="en-US" sz="2400" dirty="0">
                <a:solidFill>
                  <a:schemeClr val="accent1">
                    <a:lumMod val="50000"/>
                  </a:schemeClr>
                </a:solidFill>
                <a:latin typeface="Times New Roman" charset="0"/>
              </a:rPr>
              <a:t>.</a:t>
            </a:r>
            <a:r>
              <a:rPr lang="en-US" sz="2800" dirty="0">
                <a:solidFill>
                  <a:schemeClr val="accent1">
                    <a:lumMod val="50000"/>
                  </a:schemeClr>
                </a:solidFill>
                <a:latin typeface="Times New Roman" charset="0"/>
              </a:rPr>
              <a:t> </a:t>
            </a:r>
          </a:p>
          <a:p>
            <a:pPr lvl="3" algn="just" eaLnBrk="1" hangingPunct="1">
              <a:lnSpc>
                <a:spcPct val="90000"/>
              </a:lnSpc>
            </a:pPr>
            <a:endParaRPr lang="en-US" sz="1800" dirty="0">
              <a:solidFill>
                <a:schemeClr val="accent1">
                  <a:lumMod val="50000"/>
                </a:schemeClr>
              </a:solidFill>
              <a:latin typeface="Times New Roman" charset="0"/>
            </a:endParaRPr>
          </a:p>
          <a:p>
            <a:pPr lvl="3" algn="r" eaLnBrk="1" hangingPunct="1">
              <a:lnSpc>
                <a:spcPct val="90000"/>
              </a:lnSpc>
              <a:buFontTx/>
              <a:buNone/>
            </a:pPr>
            <a:r>
              <a:rPr lang="en-US" sz="1800" dirty="0">
                <a:solidFill>
                  <a:schemeClr val="accent1">
                    <a:lumMod val="50000"/>
                  </a:schemeClr>
                </a:solidFill>
                <a:latin typeface="+mn-lt"/>
              </a:rPr>
              <a:t>(Leu, </a:t>
            </a:r>
            <a:r>
              <a:rPr lang="en-US" sz="1800" dirty="0" err="1">
                <a:solidFill>
                  <a:schemeClr val="accent1">
                    <a:lumMod val="50000"/>
                  </a:schemeClr>
                </a:solidFill>
                <a:latin typeface="+mn-lt"/>
              </a:rPr>
              <a:t>Kinzer</a:t>
            </a:r>
            <a:r>
              <a:rPr lang="en-US" sz="1800" dirty="0">
                <a:solidFill>
                  <a:schemeClr val="accent1">
                    <a:lumMod val="50000"/>
                  </a:schemeClr>
                </a:solidFill>
                <a:latin typeface="+mn-lt"/>
              </a:rPr>
              <a:t>, Coiro, &amp; Cammack, 2004, </a:t>
            </a:r>
            <a:r>
              <a:rPr lang="en-US" sz="1800" dirty="0" err="1">
                <a:solidFill>
                  <a:schemeClr val="accent1">
                    <a:lumMod val="50000"/>
                  </a:schemeClr>
                </a:solidFill>
                <a:latin typeface="+mn-lt"/>
              </a:rPr>
              <a:t>p</a:t>
            </a:r>
            <a:r>
              <a:rPr lang="en-US" sz="1800" dirty="0">
                <a:solidFill>
                  <a:schemeClr val="accent1">
                    <a:lumMod val="50000"/>
                  </a:schemeClr>
                </a:solidFill>
                <a:latin typeface="+mn-lt"/>
              </a:rPr>
              <a:t>. </a:t>
            </a:r>
            <a:r>
              <a:rPr lang="en-US" sz="1800" dirty="0" smtClean="0">
                <a:solidFill>
                  <a:schemeClr val="accent1">
                    <a:lumMod val="50000"/>
                  </a:schemeClr>
                </a:solidFill>
                <a:latin typeface="+mn-lt"/>
              </a:rPr>
              <a:t>1570)</a:t>
            </a:r>
            <a:endParaRPr lang="en-US" sz="1200" dirty="0">
              <a:solidFill>
                <a:schemeClr val="accent1">
                  <a:lumMod val="50000"/>
                </a:schemeClr>
              </a:solidFill>
              <a:latin typeface="+mn-lt"/>
            </a:endParaRPr>
          </a:p>
          <a:p>
            <a:pPr eaLnBrk="1" hangingPunct="1">
              <a:lnSpc>
                <a:spcPct val="90000"/>
              </a:lnSpc>
              <a:buFontTx/>
              <a:buNone/>
            </a:pPr>
            <a:endParaRPr lang="en-US" sz="2000" dirty="0">
              <a:solidFill>
                <a:schemeClr val="accent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629" y="3168946"/>
            <a:ext cx="8229600" cy="1143000"/>
          </a:xfrm>
        </p:spPr>
        <p:txBody>
          <a:bodyPr/>
          <a:lstStyle/>
          <a:p>
            <a:pPr algn="ctr"/>
            <a:r>
              <a:rPr lang="en-US" sz="4000" dirty="0" smtClean="0">
                <a:solidFill>
                  <a:schemeClr val="accent1">
                    <a:lumMod val="75000"/>
                  </a:schemeClr>
                </a:solidFill>
              </a:rPr>
              <a:t>What does research tell us</a:t>
            </a:r>
            <a:br>
              <a:rPr lang="en-US" sz="4000" dirty="0" smtClean="0">
                <a:solidFill>
                  <a:schemeClr val="accent1">
                    <a:lumMod val="75000"/>
                  </a:schemeClr>
                </a:solidFill>
              </a:rPr>
            </a:br>
            <a:r>
              <a:rPr lang="en-US" sz="4000" dirty="0" smtClean="0">
                <a:solidFill>
                  <a:schemeClr val="accent1">
                    <a:lumMod val="75000"/>
                  </a:schemeClr>
                </a:solidFill>
              </a:rPr>
              <a:t>  about </a:t>
            </a:r>
            <a:r>
              <a:rPr lang="en-US" sz="4000" u="sng" dirty="0" smtClean="0">
                <a:solidFill>
                  <a:schemeClr val="accent1">
                    <a:lumMod val="75000"/>
                  </a:schemeClr>
                </a:solidFill>
              </a:rPr>
              <a:t>less</a:t>
            </a:r>
            <a:r>
              <a:rPr lang="en-US" sz="4000" dirty="0" smtClean="0">
                <a:solidFill>
                  <a:schemeClr val="accent1">
                    <a:lumMod val="75000"/>
                  </a:schemeClr>
                </a:solidFill>
              </a:rPr>
              <a:t> skilled online</a:t>
            </a:r>
            <a:br>
              <a:rPr lang="en-US" sz="4000" dirty="0" smtClean="0">
                <a:solidFill>
                  <a:schemeClr val="accent1">
                    <a:lumMod val="75000"/>
                  </a:schemeClr>
                </a:solidFill>
              </a:rPr>
            </a:br>
            <a:r>
              <a:rPr lang="en-US" sz="4000" dirty="0" smtClean="0">
                <a:solidFill>
                  <a:schemeClr val="accent1">
                    <a:lumMod val="75000"/>
                  </a:schemeClr>
                </a:solidFill>
              </a:rPr>
              <a:t>  readers?</a:t>
            </a:r>
            <a:endParaRPr lang="en-US" sz="4000" dirty="0">
              <a:solidFill>
                <a:schemeClr val="accent1">
                  <a:lumMod val="75000"/>
                </a:schemeClr>
              </a:solidFill>
            </a:endParaRPr>
          </a:p>
        </p:txBody>
      </p:sp>
      <p:pic>
        <p:nvPicPr>
          <p:cNvPr id="4" name="Picture 3"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solidFill>
                  <a:schemeClr val="accent1">
                    <a:lumMod val="75000"/>
                  </a:schemeClr>
                </a:solidFill>
              </a:rPr>
              <a:t>Findings from </a:t>
            </a:r>
            <a:r>
              <a:rPr lang="en-US" u="sng" dirty="0" smtClean="0">
                <a:solidFill>
                  <a:schemeClr val="accent1">
                    <a:lumMod val="75000"/>
                  </a:schemeClr>
                </a:solidFill>
              </a:rPr>
              <a:t>less</a:t>
            </a:r>
            <a:r>
              <a:rPr lang="en-US" dirty="0" smtClean="0">
                <a:solidFill>
                  <a:schemeClr val="accent1">
                    <a:lumMod val="75000"/>
                  </a:schemeClr>
                </a:solidFill>
              </a:rPr>
              <a:t> skilled readers</a:t>
            </a:r>
            <a:endParaRPr lang="en-US" dirty="0">
              <a:solidFill>
                <a:schemeClr val="accent1">
                  <a:lumMod val="75000"/>
                </a:schemeClr>
              </a:solidFill>
            </a:endParaRPr>
          </a:p>
        </p:txBody>
      </p:sp>
      <p:sp>
        <p:nvSpPr>
          <p:cNvPr id="3" name="Text Placeholder 2"/>
          <p:cNvSpPr>
            <a:spLocks noGrp="1"/>
          </p:cNvSpPr>
          <p:nvPr>
            <p:ph type="body" idx="1"/>
          </p:nvPr>
        </p:nvSpPr>
        <p:spPr>
          <a:xfrm>
            <a:off x="179015" y="1805635"/>
            <a:ext cx="8686800" cy="4967700"/>
          </a:xfrm>
        </p:spPr>
        <p:txBody>
          <a:bodyPr/>
          <a:lstStyle/>
          <a:p>
            <a:pPr>
              <a:buClr>
                <a:schemeClr val="accent1">
                  <a:lumMod val="50000"/>
                </a:schemeClr>
              </a:buClr>
              <a:buSzPct val="100000"/>
            </a:pPr>
            <a:r>
              <a:rPr lang="en-US" dirty="0" smtClean="0">
                <a:solidFill>
                  <a:srgbClr val="1D405D"/>
                </a:solidFill>
              </a:rPr>
              <a:t>Elementary and middle students have few strategies for systematically locating information on the Internet – They struggle with…</a:t>
            </a:r>
          </a:p>
          <a:p>
            <a:pPr lvl="1"/>
            <a:r>
              <a:rPr lang="en-US" dirty="0" smtClean="0">
                <a:solidFill>
                  <a:srgbClr val="1D405D"/>
                </a:solidFill>
              </a:rPr>
              <a:t>Generating and refining precise </a:t>
            </a:r>
            <a:r>
              <a:rPr lang="en-US" u="sng" dirty="0" smtClean="0">
                <a:solidFill>
                  <a:srgbClr val="1D405D"/>
                </a:solidFill>
              </a:rPr>
              <a:t>keyword searches</a:t>
            </a:r>
          </a:p>
          <a:p>
            <a:pPr lvl="1"/>
            <a:r>
              <a:rPr lang="en-US" dirty="0" smtClean="0">
                <a:solidFill>
                  <a:srgbClr val="1D405D"/>
                </a:solidFill>
              </a:rPr>
              <a:t>Inferring which link might be most useful in a set of </a:t>
            </a:r>
            <a:r>
              <a:rPr lang="en-US" u="sng" dirty="0" smtClean="0">
                <a:solidFill>
                  <a:srgbClr val="1D405D"/>
                </a:solidFill>
              </a:rPr>
              <a:t>search results </a:t>
            </a:r>
          </a:p>
          <a:p>
            <a:pPr lvl="1"/>
            <a:r>
              <a:rPr lang="en-US" dirty="0" smtClean="0">
                <a:solidFill>
                  <a:srgbClr val="1D405D"/>
                </a:solidFill>
              </a:rPr>
              <a:t>Efficiently </a:t>
            </a:r>
            <a:r>
              <a:rPr lang="en-US" u="sng" dirty="0" smtClean="0">
                <a:solidFill>
                  <a:srgbClr val="1D405D"/>
                </a:solidFill>
              </a:rPr>
              <a:t>scanning and navigat</a:t>
            </a:r>
            <a:r>
              <a:rPr lang="en-US" dirty="0" smtClean="0">
                <a:solidFill>
                  <a:srgbClr val="1D405D"/>
                </a:solidFill>
              </a:rPr>
              <a:t>ing within websites</a:t>
            </a:r>
          </a:p>
          <a:p>
            <a:pPr lvl="1"/>
            <a:r>
              <a:rPr lang="en-US" dirty="0" smtClean="0">
                <a:solidFill>
                  <a:srgbClr val="1D405D"/>
                </a:solidFill>
              </a:rPr>
              <a:t>Efficiently locating </a:t>
            </a:r>
            <a:r>
              <a:rPr lang="en-US" u="sng" dirty="0" smtClean="0">
                <a:solidFill>
                  <a:srgbClr val="1D405D"/>
                </a:solidFill>
              </a:rPr>
              <a:t>information that best suits their needs </a:t>
            </a:r>
          </a:p>
          <a:p>
            <a:pPr lvl="1">
              <a:buNone/>
            </a:pPr>
            <a:r>
              <a:rPr lang="en-US" sz="2000" dirty="0" smtClean="0">
                <a:solidFill>
                  <a:srgbClr val="1D405D"/>
                </a:solidFill>
              </a:rPr>
              <a:t>(e.g., </a:t>
            </a:r>
            <a:r>
              <a:rPr lang="en-US" sz="2000" dirty="0" err="1" smtClean="0">
                <a:solidFill>
                  <a:srgbClr val="1D405D"/>
                </a:solidFill>
              </a:rPr>
              <a:t>Bilal</a:t>
            </a:r>
            <a:r>
              <a:rPr lang="en-US" sz="2000" dirty="0" smtClean="0">
                <a:solidFill>
                  <a:srgbClr val="1D405D"/>
                </a:solidFill>
              </a:rPr>
              <a:t>, 2000, 2001; Eagleton &amp; </a:t>
            </a:r>
            <a:r>
              <a:rPr lang="en-US" sz="2000" dirty="0" err="1" smtClean="0">
                <a:solidFill>
                  <a:srgbClr val="1D405D"/>
                </a:solidFill>
              </a:rPr>
              <a:t>Guinee</a:t>
            </a:r>
            <a:r>
              <a:rPr lang="en-US" sz="2000" dirty="0" smtClean="0">
                <a:solidFill>
                  <a:srgbClr val="1D405D"/>
                </a:solidFill>
              </a:rPr>
              <a:t>, 2002; Henry, 2006; Kuiper &amp; </a:t>
            </a:r>
            <a:r>
              <a:rPr lang="en-US" sz="2000" dirty="0" err="1" smtClean="0">
                <a:solidFill>
                  <a:srgbClr val="1D405D"/>
                </a:solidFill>
              </a:rPr>
              <a:t>Volman</a:t>
            </a:r>
            <a:r>
              <a:rPr lang="en-US" sz="2000" dirty="0" smtClean="0">
                <a:solidFill>
                  <a:srgbClr val="1D405D"/>
                </a:solidFill>
              </a:rPr>
              <a:t>, 2008; </a:t>
            </a:r>
            <a:r>
              <a:rPr lang="en-US" sz="2000" dirty="0" err="1" smtClean="0">
                <a:solidFill>
                  <a:srgbClr val="1D405D"/>
                </a:solidFill>
              </a:rPr>
              <a:t>Rouet</a:t>
            </a:r>
            <a:r>
              <a:rPr lang="en-US" sz="2000" dirty="0" smtClean="0">
                <a:solidFill>
                  <a:srgbClr val="1D405D"/>
                </a:solidFill>
              </a:rPr>
              <a:t>, 2006, Sutherland-Smith, 2002) </a:t>
            </a:r>
          </a:p>
          <a:p>
            <a:pPr lvl="1"/>
            <a:endParaRPr lang="en-US" dirty="0" smtClean="0">
              <a:solidFill>
                <a:srgbClr val="2C618B"/>
              </a:solidFill>
            </a:endParaRPr>
          </a:p>
          <a:p>
            <a:pPr lvl="1"/>
            <a:endParaRPr lang="en-US" dirty="0">
              <a:solidFill>
                <a:srgbClr val="2C618B"/>
              </a:solidFill>
            </a:endParaRPr>
          </a:p>
        </p:txBody>
      </p:sp>
      <p:pic>
        <p:nvPicPr>
          <p:cNvPr id="4" name="Picture 3"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solidFill>
                  <a:schemeClr val="accent1">
                    <a:lumMod val="75000"/>
                  </a:schemeClr>
                </a:solidFill>
              </a:rPr>
              <a:t>Findings from </a:t>
            </a:r>
            <a:r>
              <a:rPr lang="en-US" u="sng" dirty="0" smtClean="0">
                <a:solidFill>
                  <a:schemeClr val="accent1">
                    <a:lumMod val="75000"/>
                  </a:schemeClr>
                </a:solidFill>
              </a:rPr>
              <a:t>less</a:t>
            </a:r>
            <a:r>
              <a:rPr lang="en-US" dirty="0" smtClean="0">
                <a:solidFill>
                  <a:schemeClr val="accent1">
                    <a:lumMod val="75000"/>
                  </a:schemeClr>
                </a:solidFill>
              </a:rPr>
              <a:t> skilled readers</a:t>
            </a:r>
            <a:endParaRPr lang="en-US" dirty="0">
              <a:solidFill>
                <a:schemeClr val="accent1">
                  <a:lumMod val="75000"/>
                </a:schemeClr>
              </a:solidFill>
            </a:endParaRPr>
          </a:p>
        </p:txBody>
      </p:sp>
      <p:sp>
        <p:nvSpPr>
          <p:cNvPr id="3" name="Text Placeholder 2"/>
          <p:cNvSpPr>
            <a:spLocks noGrp="1"/>
          </p:cNvSpPr>
          <p:nvPr>
            <p:ph type="body" idx="1"/>
          </p:nvPr>
        </p:nvSpPr>
        <p:spPr>
          <a:xfrm>
            <a:off x="179015" y="1696960"/>
            <a:ext cx="8686800" cy="4967700"/>
          </a:xfrm>
        </p:spPr>
        <p:txBody>
          <a:bodyPr/>
          <a:lstStyle/>
          <a:p>
            <a:pPr>
              <a:buClr>
                <a:schemeClr val="accent1">
                  <a:lumMod val="50000"/>
                </a:schemeClr>
              </a:buClr>
              <a:buSzPct val="100000"/>
            </a:pPr>
            <a:r>
              <a:rPr lang="en-US" sz="2800" dirty="0" smtClean="0">
                <a:solidFill>
                  <a:srgbClr val="1D405D"/>
                </a:solidFill>
              </a:rPr>
              <a:t>Elementary and middle students have few strategies for critically judging the quality of information on the Internet – They struggle with…</a:t>
            </a:r>
          </a:p>
          <a:p>
            <a:pPr lvl="1"/>
            <a:r>
              <a:rPr lang="en-US" dirty="0" smtClean="0">
                <a:solidFill>
                  <a:srgbClr val="1D405D"/>
                </a:solidFill>
              </a:rPr>
              <a:t>Determining the </a:t>
            </a:r>
            <a:r>
              <a:rPr lang="en-US" u="sng" dirty="0" smtClean="0">
                <a:solidFill>
                  <a:srgbClr val="1D405D"/>
                </a:solidFill>
              </a:rPr>
              <a:t>author and/or sponsor </a:t>
            </a:r>
            <a:r>
              <a:rPr lang="en-US" dirty="0" smtClean="0">
                <a:solidFill>
                  <a:srgbClr val="1D405D"/>
                </a:solidFill>
              </a:rPr>
              <a:t>of a website</a:t>
            </a:r>
          </a:p>
          <a:p>
            <a:pPr lvl="1"/>
            <a:r>
              <a:rPr lang="en-US" dirty="0" smtClean="0">
                <a:solidFill>
                  <a:srgbClr val="1D405D"/>
                </a:solidFill>
              </a:rPr>
              <a:t>Evaluating an </a:t>
            </a:r>
            <a:r>
              <a:rPr lang="en-US" u="sng" dirty="0" smtClean="0">
                <a:solidFill>
                  <a:srgbClr val="1D405D"/>
                </a:solidFill>
              </a:rPr>
              <a:t>author’s level of expertise </a:t>
            </a:r>
          </a:p>
          <a:p>
            <a:pPr lvl="1"/>
            <a:r>
              <a:rPr lang="en-US" dirty="0" smtClean="0">
                <a:solidFill>
                  <a:srgbClr val="1D405D"/>
                </a:solidFill>
              </a:rPr>
              <a:t>Identifying the </a:t>
            </a:r>
            <a:r>
              <a:rPr lang="en-US" u="sng" dirty="0" smtClean="0">
                <a:solidFill>
                  <a:srgbClr val="1D405D"/>
                </a:solidFill>
              </a:rPr>
              <a:t>author’s point of view </a:t>
            </a:r>
            <a:r>
              <a:rPr lang="en-US" dirty="0" smtClean="0">
                <a:solidFill>
                  <a:srgbClr val="1D405D"/>
                </a:solidFill>
              </a:rPr>
              <a:t>and one piece of evidence that illustrates that point of view </a:t>
            </a:r>
          </a:p>
          <a:p>
            <a:pPr lvl="1"/>
            <a:r>
              <a:rPr lang="en-US" dirty="0" smtClean="0">
                <a:solidFill>
                  <a:srgbClr val="1D405D"/>
                </a:solidFill>
              </a:rPr>
              <a:t>Determining the </a:t>
            </a:r>
            <a:r>
              <a:rPr lang="en-US" u="sng" dirty="0" smtClean="0">
                <a:solidFill>
                  <a:srgbClr val="1D405D"/>
                </a:solidFill>
              </a:rPr>
              <a:t>overall reliability </a:t>
            </a:r>
            <a:r>
              <a:rPr lang="en-US" dirty="0" smtClean="0">
                <a:solidFill>
                  <a:srgbClr val="1D405D"/>
                </a:solidFill>
              </a:rPr>
              <a:t>of a website with reasoned evidence to support their decision</a:t>
            </a:r>
          </a:p>
          <a:p>
            <a:pPr lvl="1">
              <a:buNone/>
            </a:pPr>
            <a:r>
              <a:rPr lang="en-US" sz="2000" dirty="0" smtClean="0">
                <a:solidFill>
                  <a:srgbClr val="1D405D"/>
                </a:solidFill>
              </a:rPr>
              <a:t>(e.g., </a:t>
            </a:r>
            <a:r>
              <a:rPr lang="en-US" sz="2000" dirty="0" err="1" smtClean="0">
                <a:solidFill>
                  <a:srgbClr val="1D405D"/>
                </a:solidFill>
              </a:rPr>
              <a:t>Barzalai</a:t>
            </a:r>
            <a:r>
              <a:rPr lang="en-US" sz="2000" dirty="0" smtClean="0">
                <a:solidFill>
                  <a:srgbClr val="1D405D"/>
                </a:solidFill>
              </a:rPr>
              <a:t> &amp; </a:t>
            </a:r>
            <a:r>
              <a:rPr lang="en-US" sz="2000" dirty="0" err="1" smtClean="0">
                <a:solidFill>
                  <a:srgbClr val="1D405D"/>
                </a:solidFill>
              </a:rPr>
              <a:t>Zohar</a:t>
            </a:r>
            <a:r>
              <a:rPr lang="en-US" sz="2000" dirty="0" smtClean="0">
                <a:solidFill>
                  <a:srgbClr val="1D405D"/>
                </a:solidFill>
              </a:rPr>
              <a:t>, 2012; </a:t>
            </a:r>
            <a:r>
              <a:rPr lang="en-US" sz="2000" dirty="0" err="1" smtClean="0">
                <a:solidFill>
                  <a:srgbClr val="1D405D"/>
                </a:solidFill>
              </a:rPr>
              <a:t>Fabos</a:t>
            </a:r>
            <a:r>
              <a:rPr lang="en-US" sz="2000" dirty="0" smtClean="0">
                <a:solidFill>
                  <a:srgbClr val="1D405D"/>
                </a:solidFill>
              </a:rPr>
              <a:t>, 2008; Forzani &amp; Burlingame, 2012; Metzger &amp; </a:t>
            </a:r>
            <a:r>
              <a:rPr lang="en-US" sz="2000" dirty="0" err="1" smtClean="0">
                <a:solidFill>
                  <a:srgbClr val="1D405D"/>
                </a:solidFill>
              </a:rPr>
              <a:t>Flanigan</a:t>
            </a:r>
            <a:r>
              <a:rPr lang="en-US" sz="2000" dirty="0" smtClean="0">
                <a:solidFill>
                  <a:srgbClr val="1D405D"/>
                </a:solidFill>
              </a:rPr>
              <a:t>, 2008; Miller &amp; Bartlett, 2012; </a:t>
            </a:r>
            <a:r>
              <a:rPr lang="en-US" sz="2000" dirty="0" err="1" smtClean="0">
                <a:solidFill>
                  <a:srgbClr val="1D405D"/>
                </a:solidFill>
              </a:rPr>
              <a:t>Walraven</a:t>
            </a:r>
            <a:r>
              <a:rPr lang="en-US" sz="2000" dirty="0" smtClean="0">
                <a:solidFill>
                  <a:srgbClr val="1D405D"/>
                </a:solidFill>
              </a:rPr>
              <a:t> et al, 2009) </a:t>
            </a:r>
          </a:p>
          <a:p>
            <a:pPr lvl="1"/>
            <a:endParaRPr lang="en-US" dirty="0" smtClean="0">
              <a:solidFill>
                <a:srgbClr val="2C618B"/>
              </a:solidFill>
            </a:endParaRPr>
          </a:p>
          <a:p>
            <a:pPr lvl="1"/>
            <a:endParaRPr lang="en-US" dirty="0">
              <a:solidFill>
                <a:srgbClr val="2C618B"/>
              </a:solidFill>
            </a:endParaRPr>
          </a:p>
        </p:txBody>
      </p:sp>
      <p:pic>
        <p:nvPicPr>
          <p:cNvPr id="4" name="Picture 3" descr="Screen shot 2012-10-27 at 11.48.25 AM.png"/>
          <p:cNvPicPr>
            <a:picLocks noChangeAspect="1"/>
          </p:cNvPicPr>
          <p:nvPr/>
        </p:nvPicPr>
        <p:blipFill>
          <a:blip r:embed="rId2">
            <a:alphaModFix amt="71000"/>
          </a:blip>
          <a:stretch>
            <a:fillRect/>
          </a:stretch>
        </p:blipFill>
        <p:spPr>
          <a:xfrm>
            <a:off x="13655" y="-13655"/>
            <a:ext cx="9144000" cy="9176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4387</TotalTime>
  <Words>2927</Words>
  <Application>Microsoft Macintosh PowerPoint</Application>
  <PresentationFormat>On-screen Show (4:3)</PresentationFormat>
  <Paragraphs>325</Paragraphs>
  <Slides>40</Slides>
  <Notes>23</Notes>
  <HiddenSlides>0</HiddenSlides>
  <MMClips>1</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
      <vt:lpstr> Digging Deeper  Online Reading Comprehension and Collaborative Inquiry #digiURI</vt:lpstr>
      <vt:lpstr>Where we’re headed…</vt:lpstr>
      <vt:lpstr>How far is it from Providence to LA?</vt:lpstr>
      <vt:lpstr>Instructions</vt:lpstr>
      <vt:lpstr>Reflection</vt:lpstr>
      <vt:lpstr>The New Literacies of Online Reading Comprehension</vt:lpstr>
      <vt:lpstr>What does research tell us   about less skilled online   readers?</vt:lpstr>
      <vt:lpstr>Findings from less skilled readers</vt:lpstr>
      <vt:lpstr>Findings from less skilled readers</vt:lpstr>
      <vt:lpstr>Findings from less skilled readers</vt:lpstr>
      <vt:lpstr>Evaluating Accuracy of Online Information</vt:lpstr>
      <vt:lpstr>Evaluating Most Reliable Source</vt:lpstr>
      <vt:lpstr>Findings from less skilled readers</vt:lpstr>
      <vt:lpstr>Findings from less skilled readers</vt:lpstr>
      <vt:lpstr>Findings from less skilled readers</vt:lpstr>
      <vt:lpstr>What does research tell us   about more skilled online   readers?</vt:lpstr>
      <vt:lpstr>Preliminary Taxonomy Of Online Reading Comprehension Skills and Strategies</vt:lpstr>
      <vt:lpstr>PowerPoint Presentation</vt:lpstr>
      <vt:lpstr>II. Reading to locate information...</vt:lpstr>
      <vt:lpstr>PowerPoint Presentation</vt:lpstr>
      <vt:lpstr>PowerPoint Presentation</vt:lpstr>
      <vt:lpstr>IV. Reading to Synthesize Information...</vt:lpstr>
      <vt:lpstr>V. Reading to Communicate Information...</vt:lpstr>
      <vt:lpstr>V. 2.0: Reading to Communicate Information</vt:lpstr>
      <vt:lpstr>Questions?     Think, Pair, Share </vt:lpstr>
      <vt:lpstr>Linking to Practice: Two Key Ideas</vt:lpstr>
      <vt:lpstr>Designing Gradually More Complex    Online Inquiry Tasks </vt:lpstr>
      <vt:lpstr>Designing Gradually  More Complex Inquiry Tasks in  Grades 5-12 (Coiro &amp; Dobler, in process) </vt:lpstr>
      <vt:lpstr>Online Synthesis</vt:lpstr>
      <vt:lpstr>[(PST)2 + iC3]: Strategies that Students Can Use</vt:lpstr>
      <vt:lpstr>[(PST)2 + iC3]: Strategies that Students Can Use</vt:lpstr>
      <vt:lpstr>But it’s not linear…</vt:lpstr>
      <vt:lpstr>PowerPoint Presentation</vt:lpstr>
      <vt:lpstr>LINK to Synthesize </vt:lpstr>
      <vt:lpstr>Summary: Ten Principles for Supporting Online Inquiry</vt:lpstr>
      <vt:lpstr>Summary: Ten Principles for  Supporting Online Inquiry</vt:lpstr>
      <vt:lpstr>Headed to Design Studio?    Notice the similarities…</vt:lpstr>
      <vt:lpstr>References</vt:lpstr>
      <vt:lpstr>References</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Digging Deeper into Online Inquiry</dc:title>
  <cp:lastModifiedBy>Michelle Schira Hagerman</cp:lastModifiedBy>
  <cp:revision>117</cp:revision>
  <dcterms:created xsi:type="dcterms:W3CDTF">2013-07-13T12:41:21Z</dcterms:created>
  <dcterms:modified xsi:type="dcterms:W3CDTF">2013-07-16T04:07:42Z</dcterms:modified>
</cp:coreProperties>
</file>